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ov" ContentType="video/unknown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3" r:id="rId3"/>
    <p:sldId id="258" r:id="rId4"/>
    <p:sldId id="257" r:id="rId5"/>
    <p:sldId id="259" r:id="rId6"/>
    <p:sldId id="262" r:id="rId7"/>
    <p:sldId id="276" r:id="rId8"/>
    <p:sldId id="264" r:id="rId9"/>
    <p:sldId id="265" r:id="rId10"/>
    <p:sldId id="280" r:id="rId11"/>
    <p:sldId id="279" r:id="rId12"/>
    <p:sldId id="282" r:id="rId13"/>
    <p:sldId id="287" r:id="rId14"/>
    <p:sldId id="288" r:id="rId15"/>
    <p:sldId id="289" r:id="rId16"/>
    <p:sldId id="286" r:id="rId17"/>
    <p:sldId id="266" r:id="rId18"/>
    <p:sldId id="267" r:id="rId19"/>
    <p:sldId id="272" r:id="rId20"/>
    <p:sldId id="268" r:id="rId21"/>
    <p:sldId id="269" r:id="rId22"/>
    <p:sldId id="270" r:id="rId23"/>
    <p:sldId id="271" r:id="rId24"/>
    <p:sldId id="273" r:id="rId25"/>
    <p:sldId id="274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3FDF9A-35C2-49E0-9CF5-67F521B08AB7}">
          <p14:sldIdLst>
            <p14:sldId id="256"/>
            <p14:sldId id="263"/>
            <p14:sldId id="258"/>
            <p14:sldId id="257"/>
            <p14:sldId id="259"/>
            <p14:sldId id="262"/>
            <p14:sldId id="276"/>
            <p14:sldId id="264"/>
            <p14:sldId id="265"/>
            <p14:sldId id="280"/>
            <p14:sldId id="279"/>
            <p14:sldId id="282"/>
            <p14:sldId id="287"/>
            <p14:sldId id="288"/>
            <p14:sldId id="289"/>
            <p14:sldId id="286"/>
            <p14:sldId id="266"/>
            <p14:sldId id="267"/>
            <p14:sldId id="272"/>
            <p14:sldId id="268"/>
            <p14:sldId id="269"/>
            <p14:sldId id="270"/>
            <p14:sldId id="271"/>
            <p14:sldId id="273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8523" autoAdjust="0"/>
  </p:normalViewPr>
  <p:slideViewPr>
    <p:cSldViewPr>
      <p:cViewPr>
        <p:scale>
          <a:sx n="82" d="100"/>
          <a:sy n="82" d="100"/>
        </p:scale>
        <p:origin x="-103" y="2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r-fp2.mnwestad.mnwest.edu\users\Crystal.Strouth\OnlineCT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Online Enrollment by Admissions </a:t>
            </a:r>
            <a:r>
              <a:rPr lang="en-US" dirty="0" smtClean="0"/>
              <a:t>Status </a:t>
            </a:r>
            <a:r>
              <a:rPr lang="en-US" baseline="0" dirty="0" smtClean="0"/>
              <a:t> </a:t>
            </a:r>
            <a:r>
              <a:rPr lang="en-US" baseline="0" dirty="0" smtClean="0"/>
              <a:t>FY14</a:t>
            </a:r>
          </a:p>
          <a:p>
            <a:pPr>
              <a:defRPr/>
            </a:pPr>
            <a:r>
              <a:rPr lang="en-US" baseline="0" dirty="0" smtClean="0"/>
              <a:t>Based on FYE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Sheet1!$A$19:$A$21</c:f>
              <c:strCache>
                <c:ptCount val="3"/>
                <c:pt idx="0">
                  <c:v>Degree-seeking</c:v>
                </c:pt>
                <c:pt idx="1">
                  <c:v>PSEO</c:v>
                </c:pt>
                <c:pt idx="2">
                  <c:v>Non-degree</c:v>
                </c:pt>
              </c:strCache>
            </c:strRef>
          </c:cat>
          <c:val>
            <c:numRef>
              <c:f>Sheet1!$B$19:$B$21</c:f>
              <c:numCache>
                <c:formatCode>0.00%</c:formatCode>
                <c:ptCount val="3"/>
                <c:pt idx="0">
                  <c:v>0.80730000000000002</c:v>
                </c:pt>
                <c:pt idx="1">
                  <c:v>0.12520000000000001</c:v>
                </c:pt>
                <c:pt idx="2">
                  <c:v>6.7500000000000004E-2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14107611548554"/>
          <c:y val="7.4548702245552628E-2"/>
          <c:w val="0.52918394575678041"/>
          <c:h val="0.782780329542140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Online Learning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cat>
            <c:numRef>
              <c:f>Sheet1!$B$26:$H$26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Sheet1!$B$27:$H$27</c:f>
              <c:numCache>
                <c:formatCode>0%</c:formatCode>
                <c:ptCount val="7"/>
                <c:pt idx="0">
                  <c:v>0.27</c:v>
                </c:pt>
                <c:pt idx="1">
                  <c:v>0.31</c:v>
                </c:pt>
                <c:pt idx="2">
                  <c:v>0.35</c:v>
                </c:pt>
                <c:pt idx="3">
                  <c:v>0.35</c:v>
                </c:pt>
                <c:pt idx="4">
                  <c:v>0.43</c:v>
                </c:pt>
                <c:pt idx="5">
                  <c:v>0.45</c:v>
                </c:pt>
                <c:pt idx="6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Sheet1!$A$28</c:f>
              <c:strCache>
                <c:ptCount val="1"/>
                <c:pt idx="0">
                  <c:v>Other Methods</c:v>
                </c:pt>
              </c:strCache>
            </c:strRef>
          </c:tx>
          <c:invertIfNegative val="0"/>
          <c:cat>
            <c:numRef>
              <c:f>Sheet1!$B$26:$H$26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Sheet1!$B$28:$H$28</c:f>
              <c:numCache>
                <c:formatCode>0%</c:formatCode>
                <c:ptCount val="7"/>
                <c:pt idx="0">
                  <c:v>0.73</c:v>
                </c:pt>
                <c:pt idx="1">
                  <c:v>0.69</c:v>
                </c:pt>
                <c:pt idx="2">
                  <c:v>0.65</c:v>
                </c:pt>
                <c:pt idx="3">
                  <c:v>0.65</c:v>
                </c:pt>
                <c:pt idx="4">
                  <c:v>0.56999999999999995</c:v>
                </c:pt>
                <c:pt idx="5">
                  <c:v>0.55000000000000004</c:v>
                </c:pt>
                <c:pt idx="6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gapDepth val="65"/>
        <c:shape val="box"/>
        <c:axId val="102498688"/>
        <c:axId val="102500224"/>
        <c:axId val="100040704"/>
      </c:bar3DChart>
      <c:catAx>
        <c:axId val="10249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500224"/>
        <c:crosses val="autoZero"/>
        <c:auto val="1"/>
        <c:lblAlgn val="ctr"/>
        <c:lblOffset val="100"/>
        <c:noMultiLvlLbl val="0"/>
      </c:catAx>
      <c:valAx>
        <c:axId val="1025002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2498688"/>
        <c:crosses val="autoZero"/>
        <c:crossBetween val="between"/>
      </c:valAx>
      <c:serAx>
        <c:axId val="1000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250022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9FCCC-7944-42B1-8962-A009130016EB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69177-EB34-4061-9742-C17B662D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86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B411F-ABA3-4929-8FE3-32EA891E80E0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77465-AA6A-4C70-9B0B-01ABC8528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4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get to point A:  in the course</a:t>
            </a:r>
            <a:r>
              <a:rPr lang="en-US" baseline="0" dirty="0" smtClean="0"/>
              <a:t> </a:t>
            </a:r>
            <a:r>
              <a:rPr lang="en-US" dirty="0" smtClean="0"/>
              <a:t>schedule so we can proceed to point</a:t>
            </a:r>
            <a:r>
              <a:rPr lang="en-US" baseline="0" dirty="0" smtClean="0"/>
              <a:t> B: registration?  With MEDIA CODES</a:t>
            </a:r>
            <a:endParaRPr lang="en-US" dirty="0" smtClean="0"/>
          </a:p>
          <a:p>
            <a:r>
              <a:rPr lang="en-US" dirty="0" smtClean="0"/>
              <a:t>FY 10 Board of Trustees’ Action Plan </a:t>
            </a:r>
          </a:p>
          <a:p>
            <a:r>
              <a:rPr lang="en-US" dirty="0" smtClean="0"/>
              <a:t>Implementation</a:t>
            </a:r>
            <a:r>
              <a:rPr lang="en-US" baseline="0" dirty="0" smtClean="0"/>
              <a:t> of revised media codes began FY 12 – </a:t>
            </a:r>
            <a:r>
              <a:rPr lang="en-US" baseline="0" dirty="0" err="1" smtClean="0"/>
              <a:t>MnSCU</a:t>
            </a:r>
            <a:r>
              <a:rPr lang="en-US" baseline="0" dirty="0" smtClean="0"/>
              <a:t> reporting – GOAL – Tell students specifically what will be required in their courses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3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Nobody</a:t>
            </a:r>
            <a:r>
              <a:rPr lang="en-US" baseline="0" dirty="0" smtClean="0"/>
              <a:t> knows your course better than you.  During s</a:t>
            </a:r>
            <a:r>
              <a:rPr lang="en-US" dirty="0" smtClean="0"/>
              <a:t>chedule planning process and as courses</a:t>
            </a:r>
            <a:r>
              <a:rPr lang="en-US" baseline="0" dirty="0" smtClean="0"/>
              <a:t> change </a:t>
            </a:r>
            <a:r>
              <a:rPr lang="en-US" dirty="0" smtClean="0"/>
              <a:t>– update media codes and course notes so courses</a:t>
            </a:r>
            <a:r>
              <a:rPr lang="en-US" baseline="0" dirty="0" smtClean="0"/>
              <a:t> </a:t>
            </a:r>
            <a:r>
              <a:rPr lang="en-US" dirty="0" smtClean="0"/>
              <a:t>reflect properly on course schedule/MnOnline</a:t>
            </a:r>
          </a:p>
          <a:p>
            <a:r>
              <a:rPr lang="en-US" dirty="0" smtClean="0"/>
              <a:t>Staff – You</a:t>
            </a:r>
            <a:r>
              <a:rPr lang="en-US" baseline="0" dirty="0" smtClean="0"/>
              <a:t> are who students come to with questions.  Jodi’s example.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5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confusing.</a:t>
            </a:r>
            <a:r>
              <a:rPr lang="en-US" baseline="0" dirty="0" smtClean="0"/>
              <a:t>  In this example:  </a:t>
            </a:r>
            <a:r>
              <a:rPr lang="en-US" dirty="0" smtClean="0"/>
              <a:t>Appears</a:t>
            </a:r>
            <a:r>
              <a:rPr lang="en-US" baseline="0" dirty="0" smtClean="0"/>
              <a:t> could be a media 13 because scheduled Adobe Connect lectures; however, students don’t have to attend (view later). Then why not Media 12?  Because the class has </a:t>
            </a:r>
            <a:r>
              <a:rPr lang="en-US" dirty="0" smtClean="0"/>
              <a:t>proctored exams. Can get quite confusing and hard to distinguish.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4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Courses</a:t>
            </a:r>
            <a:r>
              <a:rPr lang="en-US" baseline="0" dirty="0" smtClean="0"/>
              <a:t> with Media Code 09 DO NOT appear on Minnesota Online. They do on MW’s schedule.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13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 Minnesota West’s online</a:t>
            </a:r>
            <a:r>
              <a:rPr lang="en-US" baseline="0" dirty="0" smtClean="0"/>
              <a:t> courses are this media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have to be online at a certain time for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how will look – Glitches/Issues with search function – Keyword searches and 150 displayed results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4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42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6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07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42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3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these re-targeting campaigns</a:t>
            </a:r>
            <a:r>
              <a:rPr lang="en-US" baseline="0" dirty="0" smtClean="0"/>
              <a:t> we can see where our click-</a:t>
            </a:r>
            <a:r>
              <a:rPr lang="en-US" baseline="0" dirty="0" err="1" smtClean="0"/>
              <a:t>thrus</a:t>
            </a:r>
            <a:r>
              <a:rPr lang="en-US" baseline="0" dirty="0" smtClean="0"/>
              <a:t> are coming from.  Which sites, what interests, and demographics that allow us to target much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74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18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3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6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headcount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4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4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32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all heard the hype about facility utilization. Online learning as both positives and negatives….while online</a:t>
            </a:r>
            <a:r>
              <a:rPr lang="en-US" baseline="0" dirty="0" smtClean="0"/>
              <a:t> courses do drive FTE, they can hinder an institution’s facility utilization.  The key is finding the right mix.  Fall utilization usually better than spring.  MW Fall 2013 49% MW Fall 2011 66%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54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5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7465-AA6A-4C70-9B0B-01ABC8528B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8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2BA2-D19D-434F-9D0E-623D900B3156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A2F9-DB56-45C9-8250-76274A831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2BA2-D19D-434F-9D0E-623D900B3156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A2F9-DB56-45C9-8250-76274A831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2BA2-D19D-434F-9D0E-623D900B3156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A2F9-DB56-45C9-8250-76274A831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2BA2-D19D-434F-9D0E-623D900B3156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A2F9-DB56-45C9-8250-76274A831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2BA2-D19D-434F-9D0E-623D900B3156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A2F9-DB56-45C9-8250-76274A831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2BA2-D19D-434F-9D0E-623D900B3156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A2F9-DB56-45C9-8250-76274A8310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2BA2-D19D-434F-9D0E-623D900B3156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A2F9-DB56-45C9-8250-76274A831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2BA2-D19D-434F-9D0E-623D900B3156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A2F9-DB56-45C9-8250-76274A831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2BA2-D19D-434F-9D0E-623D900B3156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A2F9-DB56-45C9-8250-76274A831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2BA2-D19D-434F-9D0E-623D900B3156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45A2F9-DB56-45C9-8250-76274A831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2BA2-D19D-434F-9D0E-623D900B3156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A2F9-DB56-45C9-8250-76274A8310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A52BA2-D19D-434F-9D0E-623D900B3156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A45A2F9-DB56-45C9-8250-76274A8310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onlin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00935" y="1773839"/>
            <a:ext cx="5648623" cy="850139"/>
          </a:xfrm>
        </p:spPr>
        <p:txBody>
          <a:bodyPr/>
          <a:lstStyle/>
          <a:p>
            <a:r>
              <a:rPr lang="en-US" dirty="0" smtClean="0"/>
              <a:t>Online Enrollment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94048"/>
            <a:ext cx="3200400" cy="1530096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38238" y="2274888"/>
            <a:ext cx="6511925" cy="552450"/>
          </a:xfrm>
        </p:spPr>
        <p:txBody>
          <a:bodyPr>
            <a:normAutofit/>
          </a:bodyPr>
          <a:lstStyle/>
          <a:p>
            <a:r>
              <a:rPr lang="en-US" sz="1100" dirty="0" smtClean="0"/>
              <a:t>Who are these people?  Where did they come from?</a:t>
            </a:r>
          </a:p>
          <a:p>
            <a:r>
              <a:rPr lang="en-US" sz="1100" dirty="0" smtClean="0"/>
              <a:t>What have they done to us?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977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CODES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520940" cy="3810000"/>
          </a:xfrm>
        </p:spPr>
        <p:txBody>
          <a:bodyPr/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b="0" dirty="0" smtClean="0"/>
              <a:t>Established in effort to increase student access and success in online courses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14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b="0" dirty="0"/>
              <a:t>B</a:t>
            </a:r>
            <a:r>
              <a:rPr lang="en-US" sz="2200" b="0" dirty="0" smtClean="0"/>
              <a:t>etter identifies course delivery methods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1400" dirty="0" smtClean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b="0" dirty="0" smtClean="0"/>
              <a:t>Better identifies online course requirements </a:t>
            </a:r>
          </a:p>
          <a:p>
            <a:pPr lvl="6">
              <a:buFont typeface="Wingdings" panose="05000000000000000000" pitchFamily="2" charset="2"/>
              <a:buChar char="ü"/>
            </a:pPr>
            <a:r>
              <a:rPr lang="en-US" sz="1600" dirty="0" smtClean="0"/>
              <a:t>On campus attendance required</a:t>
            </a:r>
          </a:p>
          <a:p>
            <a:pPr lvl="6">
              <a:buFont typeface="Wingdings" panose="05000000000000000000" pitchFamily="2" charset="2"/>
              <a:buChar char="ü"/>
            </a:pPr>
            <a:r>
              <a:rPr lang="en-US" sz="1600" dirty="0" smtClean="0"/>
              <a:t>Proctored exams</a:t>
            </a:r>
          </a:p>
          <a:p>
            <a:pPr lvl="6">
              <a:buFont typeface="Wingdings" panose="05000000000000000000" pitchFamily="2" charset="2"/>
              <a:buChar char="ü"/>
            </a:pPr>
            <a:r>
              <a:rPr lang="en-US" sz="1600" dirty="0" smtClean="0"/>
              <a:t>Adobe Connect online lectures at scheduled times</a:t>
            </a:r>
          </a:p>
          <a:p>
            <a:pPr lvl="6">
              <a:buFont typeface="Wingdings" panose="05000000000000000000" pitchFamily="2" charset="2"/>
              <a:buChar char="ü"/>
            </a:pPr>
            <a:r>
              <a:rPr lang="en-US" sz="1600" dirty="0" smtClean="0"/>
              <a:t>Completely online</a:t>
            </a:r>
            <a:br>
              <a:rPr lang="en-US" sz="1600" dirty="0" smtClean="0"/>
            </a:br>
            <a:endParaRPr lang="en-US" sz="1200" dirty="0" smtClean="0"/>
          </a:p>
          <a:p>
            <a:pPr lvl="1"/>
            <a:r>
              <a:rPr lang="en-US" sz="2000" dirty="0" smtClean="0"/>
              <a:t>   Can be confusing – EVEN for ME!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role?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3579849"/>
          </a:xfrm>
        </p:spPr>
        <p:txBody>
          <a:bodyPr/>
          <a:lstStyle/>
          <a:p>
            <a:r>
              <a:rPr lang="en-US" sz="2800" dirty="0" smtClean="0"/>
              <a:t>Faculty : 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Review Media Code definitions</a:t>
            </a:r>
          </a:p>
          <a:p>
            <a:pPr lvl="1"/>
            <a:r>
              <a:rPr lang="en-US" dirty="0" smtClean="0"/>
              <a:t>Self-identify proper Media Code for online course – Contact Angie with questions</a:t>
            </a:r>
          </a:p>
          <a:p>
            <a:pPr lvl="1"/>
            <a:r>
              <a:rPr lang="en-US" dirty="0" smtClean="0"/>
              <a:t>Update course note to reflect specific requirements of course</a:t>
            </a:r>
          </a:p>
          <a:p>
            <a:pPr marL="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/>
              <a:t>Staff:</a:t>
            </a:r>
            <a:br>
              <a:rPr lang="en-US" sz="2800" b="1" dirty="0" smtClean="0"/>
            </a:br>
            <a:endParaRPr lang="en-US" sz="1200" b="1" dirty="0" smtClean="0"/>
          </a:p>
          <a:p>
            <a:pPr lvl="1"/>
            <a:r>
              <a:rPr lang="en-US" dirty="0" smtClean="0"/>
              <a:t>Assist students with finding online courses on class schedule/MnOnline</a:t>
            </a:r>
            <a:endParaRPr lang="en-US" dirty="0"/>
          </a:p>
          <a:p>
            <a:pPr lvl="1"/>
            <a:r>
              <a:rPr lang="en-US" dirty="0" smtClean="0"/>
              <a:t>Assist students with understanding  online course requirements based on course note (i.e. – proctored exams may be the face to face meetings for a course)</a:t>
            </a:r>
          </a:p>
        </p:txBody>
      </p:sp>
    </p:spTree>
    <p:extLst>
      <p:ext uri="{BB962C8B-B14F-4D97-AF65-F5344CB8AC3E}">
        <p14:creationId xmlns:p14="http://schemas.microsoft.com/office/powerpoint/2010/main" val="254052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MEDIA CODE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19172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 smtClean="0"/>
              <a:t>Media Code 03 – “Predominantly Online”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b="0" dirty="0" smtClean="0"/>
              <a:t>Nearly </a:t>
            </a:r>
            <a:r>
              <a:rPr lang="en-US" b="0" dirty="0"/>
              <a:t>all instruction is delivered online. </a:t>
            </a:r>
            <a:r>
              <a:rPr lang="en-US" dirty="0">
                <a:solidFill>
                  <a:srgbClr val="00B0F0"/>
                </a:solidFill>
              </a:rPr>
              <a:t>No more than </a:t>
            </a:r>
            <a:r>
              <a:rPr lang="en-US" u="sng" dirty="0">
                <a:solidFill>
                  <a:srgbClr val="00B0F0"/>
                </a:solidFill>
                <a:uFill>
                  <a:solidFill>
                    <a:srgbClr val="000000"/>
                  </a:solidFill>
                </a:uFill>
              </a:rPr>
              <a:t>two</a:t>
            </a:r>
            <a:r>
              <a:rPr lang="en-US" dirty="0">
                <a:solidFill>
                  <a:srgbClr val="00B0F0"/>
                </a:solidFill>
              </a:rPr>
              <a:t> required activities or meetings of the class as a cohort may occur face to face in the same physical location.</a:t>
            </a:r>
            <a:r>
              <a:rPr lang="en-US" b="0" dirty="0"/>
              <a:t>  The course may have required proctored exams, in addition to the one or two face to face meetings.  A proctored exam is considered one of the face to face meetings if the proctored exam is given to the entire class at a specified time and location.  If the student has a choice in when and where to get the exam proctored, the proctored exam is not considered to be one of the face to face meetings.</a:t>
            </a:r>
          </a:p>
          <a:p>
            <a:pPr marL="0" indent="0"/>
            <a:endParaRPr lang="en-US" sz="24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8610600" cy="61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MEDIA CODE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19172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 smtClean="0"/>
              <a:t>Media Code 09 – “ Blended Hybrid”</a:t>
            </a:r>
            <a:br>
              <a:rPr lang="en-US" sz="24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b="0" dirty="0"/>
              <a:t>A course with reduced classroom seat time and some instruction delivered online.  </a:t>
            </a:r>
            <a:r>
              <a:rPr lang="en-US" dirty="0">
                <a:solidFill>
                  <a:srgbClr val="00B0F0"/>
                </a:solidFill>
              </a:rPr>
              <a:t>The course blends online and face to face delivery. </a:t>
            </a:r>
            <a:r>
              <a:rPr lang="en-US" b="0" dirty="0"/>
              <a:t> Some of the course content is delivered online.  The course has more than two face to face class sessions during the term</a:t>
            </a:r>
            <a:r>
              <a:rPr lang="en-US" sz="1800" b="0" dirty="0" smtClean="0"/>
              <a:t>. </a:t>
            </a: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Does not display on MnOnline course schedule.</a:t>
            </a:r>
            <a:endParaRPr lang="en-US" sz="1800" b="0" dirty="0"/>
          </a:p>
          <a:p>
            <a:pPr marL="0" indent="0"/>
            <a:endParaRPr lang="en-US" sz="24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7" y="3352800"/>
            <a:ext cx="8349206" cy="7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6" y="4267200"/>
            <a:ext cx="8382001" cy="64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1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MEDIA CODE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19172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Media Code 12 – “Completely Online - Asynchronous”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b="0" dirty="0"/>
              <a:t>All instruction for the course is delivered entirely online.  </a:t>
            </a:r>
            <a:r>
              <a:rPr lang="en-US" dirty="0">
                <a:solidFill>
                  <a:srgbClr val="00B0F0"/>
                </a:solidFill>
              </a:rPr>
              <a:t>The course has NO required face to face meetings, NO required proctored exams, and NO required “synchronous” meetings</a:t>
            </a:r>
            <a:r>
              <a:rPr lang="en-US" u="sng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(i.e., there are no meetings of the class at a predetermined or scheduled time.</a:t>
            </a:r>
            <a:r>
              <a:rPr lang="en-US" b="0" dirty="0"/>
              <a:t>  A student may still have arranged meetings with small groups of the class or arranged meetings with the instructor.)  </a:t>
            </a:r>
            <a:endParaRPr lang="en-US" b="0" dirty="0" smtClean="0"/>
          </a:p>
          <a:p>
            <a:pPr marL="0" indent="0"/>
            <a:endParaRPr lang="en-US" sz="900" b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04" y="4267200"/>
            <a:ext cx="8244069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0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MEDIA CODE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19172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 smtClean="0"/>
              <a:t>Media Code 13 – “Completely Online with Synchronous </a:t>
            </a:r>
            <a:br>
              <a:rPr lang="en-US" sz="2400" dirty="0" smtClean="0"/>
            </a:br>
            <a:r>
              <a:rPr lang="en-US" sz="2400" dirty="0" smtClean="0"/>
              <a:t>				Components”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b="0" dirty="0" smtClean="0"/>
              <a:t>All </a:t>
            </a:r>
            <a:r>
              <a:rPr lang="en-US" b="0" dirty="0"/>
              <a:t>instruction for the course is delivered online.  The course has NO required face to face meetings and NO required proctored exams.  </a:t>
            </a:r>
            <a:r>
              <a:rPr lang="en-US" dirty="0">
                <a:solidFill>
                  <a:srgbClr val="00B0F0"/>
                </a:solidFill>
              </a:rPr>
              <a:t>The course does have required synchronous online meetings or activities: </a:t>
            </a:r>
            <a:r>
              <a:rPr lang="en-US" u="sng" dirty="0">
                <a:solidFill>
                  <a:srgbClr val="00B0F0"/>
                </a:solidFill>
                <a:uFill>
                  <a:solidFill>
                    <a:srgbClr val="000000"/>
                  </a:solidFill>
                </a:uFill>
              </a:rPr>
              <a:t>the full class meets online at a specified or scheduled time.</a:t>
            </a:r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6" y="3714509"/>
            <a:ext cx="8915400" cy="91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014986" cy="548640"/>
          </a:xfrm>
        </p:spPr>
        <p:txBody>
          <a:bodyPr/>
          <a:lstStyle/>
          <a:p>
            <a:r>
              <a:rPr lang="en-US" sz="2600" dirty="0" smtClean="0"/>
              <a:t>Minnesota Online</a:t>
            </a:r>
            <a:r>
              <a:rPr lang="en-US" sz="2600" dirty="0"/>
              <a:t> </a:t>
            </a:r>
            <a:r>
              <a:rPr lang="en-US" sz="2600" dirty="0" smtClean="0"/>
              <a:t>- How Do Courses get there?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/>
              <a:t>Only  courses with Media Codes 03, 12, and 13 display on MnOnline.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8" y="2971800"/>
            <a:ext cx="833000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3" y="4038600"/>
            <a:ext cx="8182033" cy="96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2" y="1828800"/>
            <a:ext cx="7919118" cy="93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05800" cy="3276600"/>
          </a:xfrm>
        </p:spPr>
        <p:txBody>
          <a:bodyPr/>
          <a:lstStyle/>
          <a:p>
            <a:r>
              <a:rPr lang="en-US" b="0" dirty="0"/>
              <a:t>2013-2014 Digital Community Colleges Survey Top Ten-Ranking Winners</a:t>
            </a:r>
          </a:p>
          <a:p>
            <a:r>
              <a:rPr lang="en-US" b="0" dirty="0" smtClean="0"/>
              <a:t>Mid-Sized </a:t>
            </a:r>
            <a:r>
              <a:rPr lang="en-US" b="0" dirty="0"/>
              <a:t>Colleges Category </a:t>
            </a:r>
            <a:r>
              <a:rPr lang="en-US" b="0" dirty="0" smtClean="0"/>
              <a:t> - 4</a:t>
            </a:r>
            <a:r>
              <a:rPr lang="en-US" b="0" baseline="30000" dirty="0" smtClean="0"/>
              <a:t>th</a:t>
            </a:r>
            <a:r>
              <a:rPr lang="en-US" b="0" dirty="0" smtClean="0"/>
              <a:t> place</a:t>
            </a:r>
          </a:p>
          <a:p>
            <a:r>
              <a:rPr lang="en-US" b="0" dirty="0"/>
              <a:t>Community colleges are being recognized for their innovative uses of technology to achieve first-rate student learning environments.</a:t>
            </a:r>
          </a:p>
          <a:p>
            <a:r>
              <a:rPr lang="en-US" b="0" dirty="0" smtClean="0"/>
              <a:t>Survey </a:t>
            </a:r>
            <a:r>
              <a:rPr lang="en-US" b="0" dirty="0"/>
              <a:t>questions and criteria examined and scored areas of digital and emerging technologies, such as use of mobile devices and technology integration into curriculum; strategic planning and data management; and professional development, including availability of technology tools and training for faculty and students.</a:t>
            </a:r>
          </a:p>
          <a:p>
            <a:r>
              <a:rPr lang="en-US" b="0" dirty="0" smtClean="0"/>
              <a:t>Colleges </a:t>
            </a:r>
            <a:r>
              <a:rPr lang="en-US" b="0" dirty="0"/>
              <a:t>were surveyed on their technology priorities, infrastructure and networks, collaboration and outreach efforts and use of technology innovations.</a:t>
            </a:r>
          </a:p>
        </p:txBody>
      </p:sp>
      <p:pic>
        <p:nvPicPr>
          <p:cNvPr id="1026" name="Picture 1" descr="Description: Dig_CommColle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09" y="381000"/>
            <a:ext cx="4006742" cy="96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Tv</a:t>
            </a:r>
            <a:r>
              <a:rPr lang="en-US" dirty="0" smtClean="0"/>
              <a:t> – Online </a:t>
            </a:r>
            <a:endParaRPr lang="en-US" dirty="0"/>
          </a:p>
        </p:txBody>
      </p:sp>
      <p:pic>
        <p:nvPicPr>
          <p:cNvPr id="4" name="Minnesota West Client Cut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1763" y="1100138"/>
            <a:ext cx="6364287" cy="3579812"/>
          </a:xfrm>
        </p:spPr>
      </p:pic>
    </p:spTree>
    <p:extLst>
      <p:ext uri="{BB962C8B-B14F-4D97-AF65-F5344CB8AC3E}">
        <p14:creationId xmlns:p14="http://schemas.microsoft.com/office/powerpoint/2010/main" val="12773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0" t="18288" r="28770" b="10332"/>
          <a:stretch/>
        </p:blipFill>
        <p:spPr bwMode="auto">
          <a:xfrm>
            <a:off x="152400" y="0"/>
            <a:ext cx="4305782" cy="669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21982"/>
              </p:ext>
            </p:extLst>
          </p:nvPr>
        </p:nvGraphicFramePr>
        <p:xfrm>
          <a:off x="4800600" y="3200400"/>
          <a:ext cx="36226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Packager Shell Object" showAsIcon="1" r:id="rId5" imgW="3623040" imgH="685440" progId="Package">
                  <p:embed/>
                </p:oleObj>
              </mc:Choice>
              <mc:Fallback>
                <p:oleObj name="Packager Shell Object" showAsIcon="1" r:id="rId5" imgW="3623040" imgH="68544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00400"/>
                        <a:ext cx="36226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4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our online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64.8% are female.</a:t>
            </a:r>
          </a:p>
          <a:p>
            <a:r>
              <a:rPr lang="en-US" dirty="0" smtClean="0"/>
              <a:t>81% are white.</a:t>
            </a:r>
          </a:p>
          <a:p>
            <a:r>
              <a:rPr lang="en-US" dirty="0" smtClean="0"/>
              <a:t>89% are residents of Minnesota.</a:t>
            </a:r>
          </a:p>
          <a:p>
            <a:r>
              <a:rPr lang="en-US" dirty="0" smtClean="0"/>
              <a:t>62% are academically disadvantaged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1/3 of our students take all of their classes online.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877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535466"/>
              </p:ext>
            </p:extLst>
          </p:nvPr>
        </p:nvGraphicFramePr>
        <p:xfrm>
          <a:off x="822325" y="3781645"/>
          <a:ext cx="7521576" cy="87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394"/>
                <a:gridCol w="1880394"/>
                <a:gridCol w="1880394"/>
                <a:gridCol w="1880394"/>
              </a:tblGrid>
              <a:tr h="173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Campaign Type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Impressions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Clicks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CTR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</a:tr>
              <a:tr h="173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Search &amp; Keyword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34,993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.1315 %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</a:tr>
              <a:tr h="173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Site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4275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.2807 %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</a:tr>
              <a:tr h="173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Category Contextual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32,539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.0584 %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</a:tr>
              <a:tr h="173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71,807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.1072%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52" marR="61652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2296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2325" y="5853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199" y="4648200"/>
            <a:ext cx="3001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national average is .07% CTR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22552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Ad Retargeting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mber.luinenburg\AppData\Local\Microsoft\Windows\Temporary Internet Files\Content.Outlook\6BSVZTYI\MN Wes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mber.luinenburg\AppData\Local\Microsoft\Windows\Temporary Internet Files\Content.Outlook\6BSVZTYI\MN Wes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520940" cy="548640"/>
          </a:xfrm>
        </p:spPr>
        <p:txBody>
          <a:bodyPr/>
          <a:lstStyle/>
          <a:p>
            <a:r>
              <a:rPr lang="en-US" dirty="0" smtClean="0"/>
              <a:t>Facebook Advertising</a:t>
            </a:r>
            <a:endParaRPr lang="en-US" dirty="0"/>
          </a:p>
        </p:txBody>
      </p:sp>
      <p:pic>
        <p:nvPicPr>
          <p:cNvPr id="4163" name="Picture 6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3" t="51281" r="8433" b="25346"/>
          <a:stretch/>
        </p:blipFill>
        <p:spPr bwMode="auto">
          <a:xfrm>
            <a:off x="228600" y="914400"/>
            <a:ext cx="8797344" cy="242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4" name="Picture 6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5" t="29679" r="2523" b="43954"/>
          <a:stretch/>
        </p:blipFill>
        <p:spPr bwMode="auto">
          <a:xfrm>
            <a:off x="228600" y="3200400"/>
            <a:ext cx="868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8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359"/>
            <a:ext cx="7520940" cy="54864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F:\Empire Mall Campaign\Spring\mall photo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47" y="922317"/>
            <a:ext cx="2228851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Empire Mall Campaign\Spring\MN West Comm. Colllege 6.20.13 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0394" y="1665074"/>
            <a:ext cx="4416024" cy="29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Empire Mall Campaign\Spring\mall phot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2317"/>
            <a:ext cx="3317081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Backup\Radio, Billboard, Print Ads, LOGOS\Screen shot 2012-02-21 at 10.20.40 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0640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635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e30f3c14-711f-447f-b821-23abd9e22007" descr="F43DE901-070E-4A76-9D5E-5889C7909BBB@av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7" y="3276600"/>
            <a:ext cx="48863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9405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2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49545" r="47398"/>
          <a:stretch/>
        </p:blipFill>
        <p:spPr bwMode="auto">
          <a:xfrm>
            <a:off x="762000" y="152400"/>
            <a:ext cx="7391400" cy="647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32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" y="0"/>
            <a:ext cx="8953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458064"/>
              </p:ext>
            </p:extLst>
          </p:nvPr>
        </p:nvGraphicFramePr>
        <p:xfrm>
          <a:off x="609600" y="533400"/>
          <a:ext cx="7924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46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943658"/>
              </p:ext>
            </p:extLst>
          </p:nvPr>
        </p:nvGraphicFramePr>
        <p:xfrm>
          <a:off x="838200" y="228600"/>
          <a:ext cx="7620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4807"/>
              </p:ext>
            </p:extLst>
          </p:nvPr>
        </p:nvGraphicFramePr>
        <p:xfrm>
          <a:off x="1905000" y="4876800"/>
          <a:ext cx="5130800" cy="866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6239"/>
                <a:gridCol w="609223"/>
                <a:gridCol w="609223"/>
                <a:gridCol w="609223"/>
                <a:gridCol w="609223"/>
                <a:gridCol w="609223"/>
                <a:gridCol w="609223"/>
                <a:gridCol w="609223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Online Learning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Other Methods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8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are there??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FY 14, 58.6% of our students took at least one online course.  That percentage has remained steady for last 3 fiscal years.  We show 4842 unduplicated headcount for FY14.  That means 2,837 unique students took one or more credit online.</a:t>
            </a:r>
          </a:p>
          <a:p>
            <a:endParaRPr lang="en-US" dirty="0" smtClean="0"/>
          </a:p>
          <a:p>
            <a:r>
              <a:rPr lang="en-US" dirty="0" smtClean="0"/>
              <a:t>In FY 14, 948 FYE or 46% of our registered credits were online.  In comparison, Lake Superior had 28%, Mstate 24%, Riverland 30%, Ridgewater 16%, MSU Mankato 12%, Southwest MSU 12%.  Total FYE 2072.  Online 948.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0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facility Utilization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11440" cy="4419600"/>
          </a:xfrm>
        </p:spPr>
        <p:txBody>
          <a:bodyPr>
            <a:normAutofit lnSpcReduction="10000"/>
          </a:bodyPr>
          <a:lstStyle/>
          <a:p>
            <a:endParaRPr lang="en-US" sz="800" dirty="0"/>
          </a:p>
          <a:p>
            <a:r>
              <a:rPr lang="en-US" dirty="0"/>
              <a:t>				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sz="1800" dirty="0" smtClean="0"/>
              <a:t>% Online </a:t>
            </a:r>
            <a:r>
              <a:rPr lang="en-US" sz="1800" dirty="0"/>
              <a:t>Credits 	    </a:t>
            </a:r>
            <a:r>
              <a:rPr lang="en-US" sz="1800" dirty="0" smtClean="0"/>
              <a:t>% Facility </a:t>
            </a:r>
            <a:r>
              <a:rPr lang="en-US" sz="1800" dirty="0"/>
              <a:t>Utilization</a:t>
            </a:r>
            <a:r>
              <a:rPr lang="en-US" sz="1800" baseline="30000" dirty="0"/>
              <a:t> </a:t>
            </a:r>
            <a:r>
              <a:rPr lang="en-US" sz="1800" baseline="30000" dirty="0" smtClean="0"/>
              <a:t>*</a:t>
            </a:r>
            <a:endParaRPr lang="en-US" sz="1800" baseline="30000" dirty="0"/>
          </a:p>
          <a:p>
            <a:r>
              <a:rPr lang="en-US" sz="1800" dirty="0"/>
              <a:t>	Lake Superior		         	28		71	</a:t>
            </a:r>
            <a:br>
              <a:rPr lang="en-US" sz="1800" dirty="0"/>
            </a:br>
            <a:r>
              <a:rPr lang="en-US" sz="1800" dirty="0"/>
              <a:t>M State			24		62</a:t>
            </a:r>
            <a:br>
              <a:rPr lang="en-US" sz="1800" dirty="0"/>
            </a:br>
            <a:r>
              <a:rPr lang="en-US" sz="1800" dirty="0"/>
              <a:t>MSU – Mankato		</a:t>
            </a:r>
            <a:r>
              <a:rPr lang="en-US" sz="1800" dirty="0" smtClean="0"/>
              <a:t>12</a:t>
            </a:r>
            <a:r>
              <a:rPr lang="en-US" sz="1800" dirty="0"/>
              <a:t>		88</a:t>
            </a:r>
            <a:br>
              <a:rPr lang="en-US" sz="1800" dirty="0"/>
            </a:br>
            <a:r>
              <a:rPr lang="en-US" sz="1800" dirty="0">
                <a:solidFill>
                  <a:srgbClr val="00B0F0"/>
                </a:solidFill>
              </a:rPr>
              <a:t>Minnesota West	</a:t>
            </a:r>
            <a:r>
              <a:rPr lang="en-US" sz="1800" dirty="0" smtClean="0">
                <a:solidFill>
                  <a:srgbClr val="00B0F0"/>
                </a:solidFill>
              </a:rPr>
              <a:t>	46</a:t>
            </a:r>
            <a:r>
              <a:rPr lang="en-US" sz="1800" dirty="0"/>
              <a:t>		</a:t>
            </a:r>
            <a:r>
              <a:rPr lang="en-US" sz="1800" dirty="0" smtClean="0">
                <a:solidFill>
                  <a:srgbClr val="00B0F0"/>
                </a:solidFill>
              </a:rPr>
              <a:t>47</a:t>
            </a:r>
            <a:br>
              <a:rPr lang="en-US" sz="1800" dirty="0" smtClean="0">
                <a:solidFill>
                  <a:srgbClr val="00B0F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Ridgewater			16		61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Riverland</a:t>
            </a:r>
            <a:r>
              <a:rPr lang="en-US" sz="1800" dirty="0"/>
              <a:t>			30		50</a:t>
            </a:r>
            <a:br>
              <a:rPr lang="en-US" sz="1800" dirty="0"/>
            </a:br>
            <a:r>
              <a:rPr lang="en-US" sz="1800" dirty="0"/>
              <a:t>SMSU			</a:t>
            </a:r>
            <a:r>
              <a:rPr lang="en-US" sz="1800" dirty="0" smtClean="0"/>
              <a:t>12</a:t>
            </a:r>
            <a:r>
              <a:rPr lang="en-US" sz="1800" dirty="0"/>
              <a:t>		</a:t>
            </a:r>
            <a:r>
              <a:rPr lang="en-US" sz="1800" dirty="0" smtClean="0"/>
              <a:t>67</a:t>
            </a:r>
            <a:br>
              <a:rPr lang="en-US" sz="1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dirty="0" smtClean="0"/>
              <a:t>2 Year Institutions				62</a:t>
            </a:r>
            <a:br>
              <a:rPr lang="en-US" dirty="0" smtClean="0"/>
            </a:br>
            <a:r>
              <a:rPr lang="en-US" dirty="0" err="1" smtClean="0"/>
              <a:t>MnSCU</a:t>
            </a:r>
            <a:r>
              <a:rPr lang="en-US" dirty="0" smtClean="0"/>
              <a:t> System					64</a:t>
            </a:r>
          </a:p>
          <a:p>
            <a:endParaRPr lang="en-US" sz="1000" dirty="0"/>
          </a:p>
          <a:p>
            <a:r>
              <a:rPr lang="en-US" sz="1200" dirty="0" smtClean="0"/>
              <a:t>* Spring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72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visiting students find our </a:t>
            </a:r>
            <a:r>
              <a:rPr lang="en-US" smtClean="0"/>
              <a:t>courses and get </a:t>
            </a:r>
            <a:r>
              <a:rPr lang="en-US" dirty="0" smtClean="0"/>
              <a:t>registered?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visiting student is admitted as a degree-seeking student at another </a:t>
            </a:r>
            <a:r>
              <a:rPr lang="en-US" dirty="0" smtClean="0"/>
              <a:t>institution but is not seeking a degree from Minnesota West.</a:t>
            </a:r>
          </a:p>
          <a:p>
            <a:r>
              <a:rPr lang="en-US" dirty="0" smtClean="0"/>
              <a:t>Students </a:t>
            </a:r>
            <a:r>
              <a:rPr lang="en-US" dirty="0" smtClean="0"/>
              <a:t>from other MnSCU schools can do a search across the system within their home school eservices, find our course, and register online.</a:t>
            </a:r>
          </a:p>
          <a:p>
            <a:endParaRPr lang="en-US" dirty="0" smtClean="0"/>
          </a:p>
          <a:p>
            <a:r>
              <a:rPr lang="en-US" dirty="0" smtClean="0"/>
              <a:t>Visiting students can also find online courses on our website OR at </a:t>
            </a:r>
            <a:r>
              <a:rPr lang="en-US" dirty="0" smtClean="0">
                <a:hlinkClick r:id="rId3"/>
              </a:rPr>
              <a:t>www.mnonline.org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If a student does not have a starID, they can create their own account and register.  </a:t>
            </a:r>
            <a:r>
              <a:rPr lang="en-US" dirty="0"/>
              <a:t>See http://www.mnwest.edu/index.php/admissions/non-degree-seeking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visiting online students do we serve?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Summer of 2012 – 168 students added 38.8 FTE</a:t>
            </a:r>
          </a:p>
          <a:p>
            <a:r>
              <a:rPr lang="en-US" sz="2400" dirty="0" smtClean="0"/>
              <a:t>Fall of 2012 – 203 students added 52.2 FTE</a:t>
            </a:r>
          </a:p>
          <a:p>
            <a:r>
              <a:rPr lang="en-US" sz="2400" dirty="0" smtClean="0"/>
              <a:t>Spring of 2013 – 236 students added 58 FTE  </a:t>
            </a:r>
          </a:p>
          <a:p>
            <a:r>
              <a:rPr lang="en-US" sz="2400" dirty="0" smtClean="0"/>
              <a:t>Summer of 2013 – 148 students added 37.6 FTE</a:t>
            </a:r>
          </a:p>
          <a:p>
            <a:r>
              <a:rPr lang="en-US" sz="2400" dirty="0" smtClean="0"/>
              <a:t>Fall 2013 – 169 students 44.7 FTE</a:t>
            </a:r>
          </a:p>
          <a:p>
            <a:r>
              <a:rPr lang="en-US" sz="2400" dirty="0" smtClean="0"/>
              <a:t>Spring 2014 – 183 students added 48.9 FTE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977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7101</TotalTime>
  <Words>965</Words>
  <Application>Microsoft Office PowerPoint</Application>
  <PresentationFormat>On-screen Show (4:3)</PresentationFormat>
  <Paragraphs>154</Paragraphs>
  <Slides>26</Slides>
  <Notes>25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Angles</vt:lpstr>
      <vt:lpstr>Packager Shell Object</vt:lpstr>
      <vt:lpstr>Online Enrollment</vt:lpstr>
      <vt:lpstr>Who are our online students?</vt:lpstr>
      <vt:lpstr>PowerPoint Presentation</vt:lpstr>
      <vt:lpstr>PowerPoint Presentation</vt:lpstr>
      <vt:lpstr>PowerPoint Presentation</vt:lpstr>
      <vt:lpstr>How many are there??</vt:lpstr>
      <vt:lpstr>Impact on facility Utilization</vt:lpstr>
      <vt:lpstr>How do visiting students find our courses and get registered?</vt:lpstr>
      <vt:lpstr>How many visiting online students do we serve?</vt:lpstr>
      <vt:lpstr>MEDIa CODES 101</vt:lpstr>
      <vt:lpstr>What is your role?</vt:lpstr>
      <vt:lpstr>What doES THE MEDIA CODE mean?</vt:lpstr>
      <vt:lpstr>What doES THE MEDIA CODE mean?</vt:lpstr>
      <vt:lpstr>What doES THE MEDIA CODE mean?</vt:lpstr>
      <vt:lpstr>What doES THE MEDIA CODE mean?</vt:lpstr>
      <vt:lpstr>Minnesota Online - How Do Courses get there?</vt:lpstr>
      <vt:lpstr>PowerPoint Presentation</vt:lpstr>
      <vt:lpstr>Tv – Online </vt:lpstr>
      <vt:lpstr>PowerPoint Presentation</vt:lpstr>
      <vt:lpstr>PowerPoint Presentation</vt:lpstr>
      <vt:lpstr>PowerPoint Presentation</vt:lpstr>
      <vt:lpstr>PowerPoint Presentation</vt:lpstr>
      <vt:lpstr>Facebook Advertising</vt:lpstr>
      <vt:lpstr>PowerPoint Presentation</vt:lpstr>
      <vt:lpstr>PowerPoint Presentation</vt:lpstr>
      <vt:lpstr>PowerPoint Presentation</vt:lpstr>
    </vt:vector>
  </TitlesOfParts>
  <Company>mnwest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Enrollment</dc:title>
  <dc:creator>Crystal.Strouth</dc:creator>
  <cp:lastModifiedBy>Crystal Strouth</cp:lastModifiedBy>
  <cp:revision>96</cp:revision>
  <dcterms:created xsi:type="dcterms:W3CDTF">2014-03-25T15:28:48Z</dcterms:created>
  <dcterms:modified xsi:type="dcterms:W3CDTF">2014-04-21T13:57:53Z</dcterms:modified>
</cp:coreProperties>
</file>