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handoutMasterIdLst>
    <p:handoutMasterId r:id="rId1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FBEC82D-0CD0-4E08-B4CA-1238762E4C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05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91CC68-7966-4413-8113-2A5BBEDBD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3C158-DEA6-4FAF-827E-D4C7EDCE8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64DE9-3236-4F10-AA4F-A291CC478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8D7C7A-75EC-4747-ABC3-6B324FA29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732FC-2B65-4F59-B23C-C70634477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E8DAD-57AD-41FA-A67C-67BEA068F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124CC-CB02-4D35-9287-F63E5AB4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F8264-891C-465D-8B0A-FCFAED537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C16F-80C7-4262-8F83-95D2AC4D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2943C-493A-42E3-BF97-D61BE65F4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D3563-573B-4D6C-94F9-8FE5C7F86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A0BF1-4348-4299-9F21-573250B18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679F8-0E95-40A4-B603-5767E7DEF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E562-C3B7-4708-9D5D-C1C9A4400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23304-ADE4-467C-9C1A-63766AA1D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63878-13B3-4C53-AAF2-231AE151D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4B4CA-D308-4CDB-B200-B519F387D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3AB1A-9457-4BB8-A7A3-E4080FFDB5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0F321-EB31-4DBE-978C-923F761E6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9256D-A06E-491E-A9AA-50BF3353A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02690-9956-47A5-A730-CCB9535A1C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FF122-17BD-4D1B-A3F5-5555F46A8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BE3DC-9560-410E-A129-F0B8E5A71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FB37E-F8E4-450A-9E35-EE4CA0859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846E4-F1F8-4E18-AAD8-6DA9ED355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552AF-3B6B-4974-B58D-1772977C9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65BB4-F47E-4E4E-94A9-CC51546A2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B2293-AE2D-4BE4-89DC-234FCC59F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B887E-D6F9-44A1-979E-1E291759C1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76DD9-2AA9-4289-A684-16F51AD00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D293B-BE7D-42FA-AB5E-342D2CA0E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7AFE6-1D29-4D01-96AC-3D35F9844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23DC9-A98F-4930-9B00-EA315E797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2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A8650E-465E-4435-BFCA-E8C610C429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B1E6523-CE86-42DA-A4FD-3C8C40835E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34C3440-DF4F-45FD-B011-9F49B6B7E9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Taking Effective Notes From Textbooks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Brown Bag Workshop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52400" y="4191000"/>
            <a:ext cx="990600" cy="1028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>
                <a:latin typeface="Arial" charset="0"/>
                <a:cs typeface="Times New Roman" pitchFamily="18" charset="0"/>
              </a:rPr>
              <a:t>What are three</a:t>
            </a:r>
            <a:endParaRPr lang="en-US" sz="1000">
              <a:latin typeface="Arial" charset="0"/>
            </a:endParaRPr>
          </a:p>
          <a:p>
            <a:pPr eaLnBrk="0" hangingPunct="0"/>
            <a:r>
              <a:rPr lang="en-US" sz="1000">
                <a:latin typeface="Arial" charset="0"/>
                <a:cs typeface="Times New Roman" pitchFamily="18" charset="0"/>
              </a:rPr>
              <a:t>Types of Matter?</a:t>
            </a:r>
            <a:endParaRPr lang="en-US" sz="1000"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0"/>
            <a:ext cx="8610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2400" b="1">
                <a:latin typeface="Arial" charset="0"/>
              </a:rPr>
              <a:t>	3.1 Matter</a:t>
            </a:r>
          </a:p>
          <a:p>
            <a:r>
              <a:rPr lang="en-US" b="1">
                <a:latin typeface="Arial" charset="0"/>
              </a:rPr>
              <a:t>	AIM:  To learn about matter and its three states.</a:t>
            </a:r>
          </a:p>
          <a:p>
            <a:endParaRPr lang="en-US">
              <a:latin typeface="Arial" charset="0"/>
            </a:endParaRPr>
          </a:p>
          <a:p>
            <a:r>
              <a:rPr lang="en-US" sz="1400" b="1">
                <a:latin typeface="Arial" charset="0"/>
              </a:rPr>
              <a:t>	Matter, </a:t>
            </a:r>
            <a:r>
              <a:rPr lang="en-US" sz="1400">
                <a:latin typeface="Arial" charset="0"/>
              </a:rPr>
              <a:t>the “stuff” of which the universe is composed, has two characteristics: it has </a:t>
            </a:r>
          </a:p>
          <a:p>
            <a:r>
              <a:rPr lang="en-US" sz="1400">
                <a:latin typeface="Arial" charset="0"/>
              </a:rPr>
              <a:t>	mass and it occupies space.  Matter comes in a great variety of forms:  the stars, </a:t>
            </a:r>
          </a:p>
          <a:p>
            <a:r>
              <a:rPr lang="en-US" sz="1400">
                <a:latin typeface="Arial" charset="0"/>
              </a:rPr>
              <a:t>	the air that you are breathing, the gasoline that you put in your car, the chair on </a:t>
            </a:r>
          </a:p>
          <a:p>
            <a:r>
              <a:rPr lang="en-US" sz="1400">
                <a:latin typeface="Arial" charset="0"/>
              </a:rPr>
              <a:t>	which you are sitting, the turkey in the sandwich you may have had for lunch, the </a:t>
            </a:r>
          </a:p>
          <a:p>
            <a:r>
              <a:rPr lang="en-US" sz="1400">
                <a:latin typeface="Arial" charset="0"/>
              </a:rPr>
              <a:t>	tissues in your brain that enables you to read and comprehend this sentence, and </a:t>
            </a:r>
          </a:p>
          <a:p>
            <a:r>
              <a:rPr lang="en-US" sz="1400">
                <a:latin typeface="Arial" charset="0"/>
              </a:rPr>
              <a:t>	so on.</a:t>
            </a:r>
          </a:p>
          <a:p>
            <a:endParaRPr lang="en-US" sz="1400">
              <a:latin typeface="Arial" charset="0"/>
            </a:endParaRPr>
          </a:p>
          <a:p>
            <a:r>
              <a:rPr lang="en-US" sz="1400">
                <a:latin typeface="Arial" charset="0"/>
              </a:rPr>
              <a:t>	</a:t>
            </a:r>
          </a:p>
          <a:p>
            <a:r>
              <a:rPr lang="en-US" sz="1400">
                <a:latin typeface="Arial" charset="0"/>
              </a:rPr>
              <a:t>	To try to understand the nature of matter, we classify it in various ways.  For </a:t>
            </a:r>
          </a:p>
          <a:p>
            <a:r>
              <a:rPr lang="en-US" sz="1400">
                <a:latin typeface="Arial" charset="0"/>
              </a:rPr>
              <a:t>	example, wood, bone, and steel share certain characteristics.  These things are all </a:t>
            </a:r>
          </a:p>
          <a:p>
            <a:r>
              <a:rPr lang="en-US" sz="1400">
                <a:latin typeface="Arial" charset="0"/>
              </a:rPr>
              <a:t>	rigid; they have definite shapes that are difficult to change.  On the other hand, </a:t>
            </a:r>
          </a:p>
          <a:p>
            <a:r>
              <a:rPr lang="en-US" sz="1400">
                <a:latin typeface="Arial" charset="0"/>
              </a:rPr>
              <a:t>	water and gasoline, for example, take the shape of any container into which there </a:t>
            </a:r>
          </a:p>
          <a:p>
            <a:r>
              <a:rPr lang="en-US" sz="1400">
                <a:latin typeface="Arial" charset="0"/>
              </a:rPr>
              <a:t>	are poured. (see Figure 3.1).  Even so, 1 L of water has a volume of 1 L whether it </a:t>
            </a:r>
          </a:p>
          <a:p>
            <a:r>
              <a:rPr lang="en-US" sz="1400">
                <a:latin typeface="Arial" charset="0"/>
              </a:rPr>
              <a:t>	is in a pail or a beaker.  In contrast, air takes the shape of its container and fills any </a:t>
            </a:r>
          </a:p>
          <a:p>
            <a:r>
              <a:rPr lang="en-US" sz="1400">
                <a:latin typeface="Arial" charset="0"/>
              </a:rPr>
              <a:t>	container uniformly.</a:t>
            </a:r>
          </a:p>
          <a:p>
            <a:r>
              <a:rPr lang="en-US" sz="1400">
                <a:latin typeface="Arial" charset="0"/>
              </a:rPr>
              <a:t>	The substances we have just described illustrate the three </a:t>
            </a:r>
            <a:r>
              <a:rPr lang="en-US" sz="1400" b="1">
                <a:latin typeface="Arial" charset="0"/>
              </a:rPr>
              <a:t>states of matter: solid,</a:t>
            </a:r>
            <a:r>
              <a:rPr lang="en-US" sz="1400">
                <a:latin typeface="Arial" charset="0"/>
              </a:rPr>
              <a:t> </a:t>
            </a:r>
          </a:p>
          <a:p>
            <a:r>
              <a:rPr lang="en-US" sz="1400" b="1">
                <a:latin typeface="Arial" charset="0"/>
              </a:rPr>
              <a:t>	liquid,</a:t>
            </a:r>
            <a:r>
              <a:rPr lang="en-US" sz="1400">
                <a:latin typeface="Arial" charset="0"/>
              </a:rPr>
              <a:t> and </a:t>
            </a:r>
            <a:r>
              <a:rPr lang="en-US" sz="1400" b="1">
                <a:latin typeface="Arial" charset="0"/>
              </a:rPr>
              <a:t>gas.  </a:t>
            </a:r>
            <a:r>
              <a:rPr lang="en-US" sz="1400">
                <a:latin typeface="Arial" charset="0"/>
              </a:rPr>
              <a:t>These are defined and illustrated in Table 3.1.  The state of a </a:t>
            </a:r>
          </a:p>
          <a:p>
            <a:r>
              <a:rPr lang="en-US" sz="1400">
                <a:latin typeface="Arial" charset="0"/>
              </a:rPr>
              <a:t>	given sample of matter depends on the strength of the forces among the particles </a:t>
            </a:r>
          </a:p>
          <a:p>
            <a:r>
              <a:rPr lang="en-US" sz="1400">
                <a:latin typeface="Arial" charset="0"/>
              </a:rPr>
              <a:t>	contained in the matter; the stronger these forces, the more rigid the matter.  We </a:t>
            </a:r>
          </a:p>
          <a:p>
            <a:r>
              <a:rPr lang="en-US" sz="1400">
                <a:latin typeface="Arial" charset="0"/>
              </a:rPr>
              <a:t>	will discuss this in more detail in the next section.</a:t>
            </a:r>
          </a:p>
          <a:p>
            <a:endParaRPr lang="en-US" sz="1400">
              <a:latin typeface="Arial" charset="0"/>
            </a:endParaRPr>
          </a:p>
          <a:p>
            <a:r>
              <a:rPr lang="en-US" sz="1200">
                <a:latin typeface="Arial" charset="0"/>
              </a:rPr>
              <a:t>Introduction to Chemistry</a:t>
            </a:r>
          </a:p>
          <a:p>
            <a:r>
              <a:rPr lang="en-US" sz="1200">
                <a:latin typeface="Arial" charset="0"/>
              </a:rPr>
              <a:t>A Foundation</a:t>
            </a:r>
          </a:p>
          <a:p>
            <a:r>
              <a:rPr lang="en-US" sz="1200">
                <a:latin typeface="Arial" charset="0"/>
              </a:rPr>
              <a:t>Zumdahl </a:t>
            </a:r>
          </a:p>
          <a:p>
            <a:r>
              <a:rPr lang="en-US" sz="1200"/>
              <a:t>P 55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/>
              <a:t>Highlighting/Margin Notes Assignment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/>
              <a:t>Name:  ___________________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Use highlighting AND margin notes to mark the following reading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/>
              <a:t>selections.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/>
              <a:t>Conflict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600"/>
              <a:t>We encounter conflict when we must choose between two or more alternatives.  There are three basic types of conflict:  approach-approach, avoidance-avoidance, and approach-avoidance.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The approach-approach conflict is the need to choose between two attractive alternatives.  The need to choose between vacationing in England or Frances is an example of approach-approach conflict.  This type of conflict is resolved when one possibility becomes more attractive than the other.  If a vacation in England will include visits with friends and the trip to France will not, then England may become the more attractive choice.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/>
              <a:t>	The avoidance-avoidance conflict exists when you must choose between two unattractive alternatives.  An example is the need to decide whether you will have a tooth pulled or have root canal work done on it.  This type of conflict is resolved when one possibility becomes more unattractive than the other.  If having a tooth pulled becomes more unattractive, you may choose to have root canal work done on the tooth.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>Taking notes from textbooks is a way to organize </a:t>
            </a:r>
            <a:br>
              <a:rPr lang="en-US" sz="4000"/>
            </a:br>
            <a:r>
              <a:rPr lang="en-US" sz="4000"/>
              <a:t>and remember what you read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39763"/>
          </a:xfrm>
        </p:spPr>
        <p:txBody>
          <a:bodyPr/>
          <a:lstStyle/>
          <a:p>
            <a:r>
              <a:rPr lang="en-US" sz="3200" b="1"/>
              <a:t>Note taking from Textbook Evaluation</a:t>
            </a:r>
            <a:br>
              <a:rPr lang="en-US" sz="3200" b="1"/>
            </a:br>
            <a:endParaRPr lang="en-US" sz="32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To each question, circle Y for yes, S for sometimes, and N for Never.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5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1.   The notes I take from my reading are easy to study and learn from?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2.  When reading material that I need to learn  or refer to later, I usually take some form of notes.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3.   I know how to study without a lot of  re-reading.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4.   I take notes from reading using keywords, not full sentences.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5.  I mark areas I don’t understand in my text so I can ask questions about them.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6.   I know how to use a highlighter effectively.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7.   I know how to create margin notes.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8.   I can locate the important information in reading  material and take effective notes from it.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9.   I use note taking as an active way to concentrate and learn when I read.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10.  I learn more when I take effective notes.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/>
              <a:t>	 Y		S		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Scoring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 b="1"/>
              <a:t>Number of Y’s ___ X 10 = ___</a:t>
            </a:r>
          </a:p>
          <a:p>
            <a:pPr>
              <a:lnSpc>
                <a:spcPct val="90000"/>
              </a:lnSpc>
            </a:pPr>
            <a:r>
              <a:rPr lang="en-US" sz="2500" b="1"/>
              <a:t>Number of S’s ___ X   5 = ___</a:t>
            </a:r>
          </a:p>
          <a:p>
            <a:pPr>
              <a:lnSpc>
                <a:spcPct val="90000"/>
              </a:lnSpc>
            </a:pPr>
            <a:r>
              <a:rPr lang="en-US" sz="2500" b="1"/>
              <a:t>Number of N’s ___ x   0 = ___      Total _____</a:t>
            </a:r>
          </a:p>
          <a:p>
            <a:pPr>
              <a:lnSpc>
                <a:spcPct val="90000"/>
              </a:lnSpc>
            </a:pPr>
            <a:endParaRPr lang="en-US" sz="2500" b="1"/>
          </a:p>
          <a:p>
            <a:pPr>
              <a:lnSpc>
                <a:spcPct val="90000"/>
              </a:lnSpc>
            </a:pPr>
            <a:r>
              <a:rPr lang="en-US" sz="2500" b="1"/>
              <a:t>100-200   Poor</a:t>
            </a:r>
          </a:p>
          <a:p>
            <a:pPr>
              <a:lnSpc>
                <a:spcPct val="90000"/>
              </a:lnSpc>
            </a:pPr>
            <a:r>
              <a:rPr lang="en-US" sz="2500" b="1"/>
              <a:t>300-400   Fair</a:t>
            </a:r>
          </a:p>
          <a:p>
            <a:pPr>
              <a:lnSpc>
                <a:spcPct val="90000"/>
              </a:lnSpc>
            </a:pPr>
            <a:r>
              <a:rPr lang="en-US" sz="2500" b="1"/>
              <a:t>500-600   Average</a:t>
            </a:r>
          </a:p>
          <a:p>
            <a:pPr>
              <a:lnSpc>
                <a:spcPct val="90000"/>
              </a:lnSpc>
            </a:pPr>
            <a:r>
              <a:rPr lang="en-US" sz="2500" b="1"/>
              <a:t>700-800   Good</a:t>
            </a:r>
          </a:p>
          <a:p>
            <a:pPr>
              <a:lnSpc>
                <a:spcPct val="90000"/>
              </a:lnSpc>
            </a:pPr>
            <a:r>
              <a:rPr lang="en-US" sz="2500" b="1"/>
              <a:t>800-1000 Excellent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Just Reading” versus Active Reading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2400" b="1"/>
              <a:t>Reading actively is more than just reading.  It involves: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/>
              <a:t>Pre-viewing – to gain background knowledge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/>
              <a:t>Reading in key words – to read faster and concentrate more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/>
              <a:t>Reading in phrases – to read faster and concentrate more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/>
              <a:t>Reading with a pacer – to read faster and concentrate more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/>
              <a:t>Adjusting your reading speed –to reduce wasted 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Highlighting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/>
              <a:t>Helps you become more engaged because you are focusing on locating important information</a:t>
            </a:r>
          </a:p>
          <a:p>
            <a:pPr marL="609600" indent="-609600"/>
            <a:r>
              <a:rPr lang="en-US" b="1"/>
              <a:t>Leaves less time and energy for mind wandering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vs. Passive Readers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Passive learners:</a:t>
            </a:r>
          </a:p>
          <a:p>
            <a:pPr lvl="1">
              <a:buFontTx/>
              <a:buNone/>
            </a:pPr>
            <a:r>
              <a:rPr lang="en-US" b="1"/>
              <a:t>Highlight too much waste time highlighting    entire pages and have to re-read every thing            when it comes time to study		</a:t>
            </a:r>
          </a:p>
          <a:p>
            <a:r>
              <a:rPr lang="en-US" b="1"/>
              <a:t>Active learners:</a:t>
            </a:r>
          </a:p>
          <a:p>
            <a:pPr lvl="1">
              <a:buFontTx/>
              <a:buNone/>
            </a:pPr>
            <a:r>
              <a:rPr lang="en-US" b="1"/>
              <a:t>Highlight less and try to understand more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n-US"/>
              <a:t>Creating Margin Notes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/>
              <a:t>Margin notes – either summary in the margin, question in the margin or personal comments</a:t>
            </a:r>
          </a:p>
          <a:p>
            <a:pPr marL="990600" lvl="1" indent="-533400">
              <a:buFontTx/>
              <a:buNone/>
            </a:pPr>
            <a:r>
              <a:rPr lang="en-US" b="1"/>
              <a:t>  *You are locating important info. and then </a:t>
            </a:r>
          </a:p>
          <a:p>
            <a:pPr marL="990600" lvl="1" indent="-533400">
              <a:buFontTx/>
              <a:buNone/>
            </a:pPr>
            <a:r>
              <a:rPr lang="en-US" b="1"/>
              <a:t>    condensing it down to key words, a heading, </a:t>
            </a:r>
          </a:p>
          <a:p>
            <a:pPr marL="990600" lvl="1" indent="-533400">
              <a:buFontTx/>
              <a:buNone/>
            </a:pPr>
            <a:r>
              <a:rPr lang="en-US" b="1"/>
              <a:t>    question, or other summary </a:t>
            </a:r>
          </a:p>
          <a:p>
            <a:pPr marL="990600" lvl="1" indent="-533400">
              <a:buFontTx/>
              <a:buNone/>
            </a:pPr>
            <a:r>
              <a:rPr lang="en-US" b="1"/>
              <a:t>  *When reviewing you will spend most of your </a:t>
            </a:r>
          </a:p>
          <a:p>
            <a:pPr marL="990600" lvl="1" indent="-533400">
              <a:buFontTx/>
              <a:buNone/>
            </a:pPr>
            <a:r>
              <a:rPr lang="en-US" b="1"/>
              <a:t>    time reviewing from your margin notes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328613"/>
            <a:ext cx="91440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>
              <a:tabLst>
                <a:tab pos="485775" algn="l"/>
              </a:tabLst>
            </a:pPr>
            <a:r>
              <a:rPr lang="en-US" sz="2400" b="1">
                <a:latin typeface="Arial" charset="0"/>
                <a:cs typeface="Times New Roman" pitchFamily="18" charset="0"/>
              </a:rPr>
              <a:t>3.1 Matter</a:t>
            </a:r>
            <a:endParaRPr lang="en-US" sz="24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b="1">
                <a:latin typeface="Arial" charset="0"/>
                <a:cs typeface="Times New Roman" pitchFamily="18" charset="0"/>
              </a:rPr>
              <a:t>AIM:  To learn about matter and its three states.</a:t>
            </a:r>
          </a:p>
          <a:p>
            <a:pPr indent="457200" eaLnBrk="0" hangingPunct="0">
              <a:tabLst>
                <a:tab pos="485775" algn="l"/>
              </a:tabLst>
            </a:pPr>
            <a:endParaRPr lang="en-US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 b="1">
                <a:latin typeface="Arial" charset="0"/>
                <a:cs typeface="Times New Roman" pitchFamily="18" charset="0"/>
              </a:rPr>
              <a:t>Matter, </a:t>
            </a:r>
            <a:r>
              <a:rPr lang="en-US" sz="1400">
                <a:latin typeface="Arial" charset="0"/>
                <a:cs typeface="Times New Roman" pitchFamily="18" charset="0"/>
              </a:rPr>
              <a:t>the “stuff” of which the universe is composed, has two characteristics: it has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mass and it occupies space.  Matter comes in a great variety of forms:  the stars,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the air that you are breathing, the gasoline that you put in your car, the chair on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which you are sitting, the turkey in the sandwich you may have had for lunch, the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tissues in your brain that enables you to read and comprehend this sentence, and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so on.</a:t>
            </a:r>
          </a:p>
          <a:p>
            <a:pPr indent="457200" eaLnBrk="0" hangingPunct="0">
              <a:tabLst>
                <a:tab pos="485775" algn="l"/>
              </a:tabLst>
            </a:pPr>
            <a:endParaRPr lang="en-US" sz="14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	</a:t>
            </a:r>
            <a:endParaRPr lang="en-US" sz="14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To try to understand the nature of matter, we classify it in various ways.  For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example, wood, bone, and steel share certain characteristics.  These things are all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rigid; they have definite shapes that are difficult to change.  On the other hand,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water and gasoline, for example, take the shape of any container into which there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are poured. (see Figure 3.1).  Even so, 1 L of water has a volume of 1 L whether it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is in a pail or a beaker.  In contrast, air takes the shape of its container and fills any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container uniformly.</a:t>
            </a:r>
            <a:endParaRPr lang="en-US" sz="14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The substances we have just described illustrate the three </a:t>
            </a:r>
            <a:r>
              <a:rPr lang="en-US" sz="1400" b="1">
                <a:latin typeface="Arial" charset="0"/>
                <a:cs typeface="Times New Roman" pitchFamily="18" charset="0"/>
              </a:rPr>
              <a:t>states of matter: solid,</a:t>
            </a:r>
            <a:r>
              <a:rPr lang="en-US" sz="1400">
                <a:latin typeface="Arial" charset="0"/>
                <a:cs typeface="Times New Roman" pitchFamily="18" charset="0"/>
              </a:rPr>
              <a:t>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 b="1">
                <a:latin typeface="Arial" charset="0"/>
                <a:cs typeface="Times New Roman" pitchFamily="18" charset="0"/>
              </a:rPr>
              <a:t>liquid,</a:t>
            </a:r>
            <a:r>
              <a:rPr lang="en-US" sz="1400">
                <a:latin typeface="Arial" charset="0"/>
                <a:cs typeface="Times New Roman" pitchFamily="18" charset="0"/>
              </a:rPr>
              <a:t> and </a:t>
            </a:r>
            <a:r>
              <a:rPr lang="en-US" sz="1400" b="1">
                <a:latin typeface="Arial" charset="0"/>
                <a:cs typeface="Times New Roman" pitchFamily="18" charset="0"/>
              </a:rPr>
              <a:t>gas.  </a:t>
            </a:r>
            <a:r>
              <a:rPr lang="en-US" sz="1400">
                <a:latin typeface="Arial" charset="0"/>
                <a:cs typeface="Times New Roman" pitchFamily="18" charset="0"/>
              </a:rPr>
              <a:t>These are defined and illustrated in Table 3.1.  The state of a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given sample of matter depends on the strength of the forces among the particles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contained in the matter; the stronger these forces, the more rigid the matter.  We </a:t>
            </a:r>
          </a:p>
          <a:p>
            <a:pPr indent="457200" eaLnBrk="0" hangingPunct="0">
              <a:tabLst>
                <a:tab pos="485775" algn="l"/>
              </a:tabLst>
            </a:pPr>
            <a:r>
              <a:rPr lang="en-US" sz="1400">
                <a:latin typeface="Arial" charset="0"/>
                <a:cs typeface="Times New Roman" pitchFamily="18" charset="0"/>
              </a:rPr>
              <a:t>will discuss this in more detail in the next section.</a:t>
            </a:r>
          </a:p>
          <a:p>
            <a:pPr indent="457200" eaLnBrk="0" hangingPunct="0">
              <a:tabLst>
                <a:tab pos="485775" algn="l"/>
              </a:tabLst>
            </a:pPr>
            <a:endParaRPr lang="en-US" sz="14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200">
                <a:latin typeface="Arial" charset="0"/>
                <a:cs typeface="Times New Roman" pitchFamily="18" charset="0"/>
              </a:rPr>
              <a:t>Introduction to Chemistry</a:t>
            </a:r>
            <a:endParaRPr lang="en-US" sz="16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200">
                <a:latin typeface="Arial" charset="0"/>
                <a:cs typeface="Times New Roman" pitchFamily="18" charset="0"/>
              </a:rPr>
              <a:t>A Foundation</a:t>
            </a:r>
            <a:endParaRPr lang="en-US" sz="16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200">
                <a:latin typeface="Arial" charset="0"/>
                <a:cs typeface="Times New Roman" pitchFamily="18" charset="0"/>
              </a:rPr>
              <a:t>Zumdahl </a:t>
            </a:r>
            <a:endParaRPr lang="en-US" sz="1600">
              <a:latin typeface="Arial" charset="0"/>
            </a:endParaRPr>
          </a:p>
          <a:p>
            <a:pPr indent="457200" eaLnBrk="0" hangingPunct="0">
              <a:tabLst>
                <a:tab pos="485775" algn="l"/>
              </a:tabLst>
            </a:pPr>
            <a:r>
              <a:rPr lang="en-US" sz="1200">
                <a:latin typeface="Arial" charset="0"/>
                <a:cs typeface="Times New Roman" pitchFamily="18" charset="0"/>
              </a:rPr>
              <a:t>P 55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</TotalTime>
  <Words>395</Words>
  <Application>Microsoft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Garamond</vt:lpstr>
      <vt:lpstr>Times New Roman</vt:lpstr>
      <vt:lpstr>Wingdings</vt:lpstr>
      <vt:lpstr>Verdana</vt:lpstr>
      <vt:lpstr>Teamwork</vt:lpstr>
      <vt:lpstr>Eclipse</vt:lpstr>
      <vt:lpstr>Default Design</vt:lpstr>
      <vt:lpstr>Taking Effective Notes From Textbooks</vt:lpstr>
      <vt:lpstr>        Taking notes from textbooks is a way to organize  and remember what you read </vt:lpstr>
      <vt:lpstr>Note taking from Textbook Evaluation </vt:lpstr>
      <vt:lpstr>Scoring</vt:lpstr>
      <vt:lpstr>Just Reading” versus Active Reading </vt:lpstr>
      <vt:lpstr>Effective Highlighting </vt:lpstr>
      <vt:lpstr>Active vs. Passive Readers</vt:lpstr>
      <vt:lpstr>Creating Margin Notes</vt:lpstr>
      <vt:lpstr>Slide 9</vt:lpstr>
      <vt:lpstr>Slide 10</vt:lpstr>
      <vt:lpstr>Slide 11</vt:lpstr>
    </vt:vector>
  </TitlesOfParts>
  <Company>MNWest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Effective Notes From Textbooks</dc:title>
  <dc:creator>LWilliamson</dc:creator>
  <cp:lastModifiedBy>joann.amundson</cp:lastModifiedBy>
  <cp:revision>4</cp:revision>
  <dcterms:created xsi:type="dcterms:W3CDTF">2008-05-03T18:19:57Z</dcterms:created>
  <dcterms:modified xsi:type="dcterms:W3CDTF">2011-11-16T20:03:37Z</dcterms:modified>
</cp:coreProperties>
</file>