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0" r:id="rId3"/>
    <p:sldId id="273" r:id="rId4"/>
    <p:sldId id="257" r:id="rId5"/>
    <p:sldId id="271" r:id="rId6"/>
    <p:sldId id="274" r:id="rId7"/>
    <p:sldId id="286" r:id="rId8"/>
    <p:sldId id="269" r:id="rId9"/>
    <p:sldId id="258" r:id="rId10"/>
    <p:sldId id="259" r:id="rId11"/>
    <p:sldId id="272" r:id="rId12"/>
    <p:sldId id="260" r:id="rId13"/>
    <p:sldId id="275" r:id="rId14"/>
    <p:sldId id="261" r:id="rId15"/>
    <p:sldId id="262" r:id="rId16"/>
    <p:sldId id="278" r:id="rId17"/>
    <p:sldId id="281" r:id="rId18"/>
    <p:sldId id="263" r:id="rId19"/>
    <p:sldId id="276" r:id="rId20"/>
    <p:sldId id="264" r:id="rId21"/>
    <p:sldId id="284" r:id="rId22"/>
    <p:sldId id="282" r:id="rId23"/>
    <p:sldId id="283" r:id="rId24"/>
    <p:sldId id="280" r:id="rId25"/>
    <p:sldId id="266" r:id="rId26"/>
    <p:sldId id="267" r:id="rId27"/>
    <p:sldId id="279" r:id="rId28"/>
    <p:sldId id="268" r:id="rId29"/>
    <p:sldId id="289" r:id="rId30"/>
    <p:sldId id="288"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93" autoAdjust="0"/>
    <p:restoredTop sz="94695" autoAdjust="0"/>
  </p:normalViewPr>
  <p:slideViewPr>
    <p:cSldViewPr>
      <p:cViewPr varScale="1">
        <p:scale>
          <a:sx n="32" d="100"/>
          <a:sy n="32" d="100"/>
        </p:scale>
        <p:origin x="-547" y="-91"/>
      </p:cViewPr>
      <p:guideLst>
        <p:guide orient="horz" pos="2160"/>
        <p:guide pos="2880"/>
      </p:guideLst>
    </p:cSldViewPr>
  </p:slideViewPr>
  <p:outlineViewPr>
    <p:cViewPr>
      <p:scale>
        <a:sx n="33" d="100"/>
        <a:sy n="33" d="100"/>
      </p:scale>
      <p:origin x="0" y="2988"/>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03017BD9-8273-4E75-9676-02F00D0E9C08}" type="datetimeFigureOut">
              <a:rPr lang="en-US" smtClean="0"/>
              <a:pPr/>
              <a:t>1/9/2012</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82BF95F5-96B6-4CFA-9C7A-3B87A4271F41}"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3017BD9-8273-4E75-9676-02F00D0E9C08}" type="datetimeFigureOut">
              <a:rPr lang="en-US" smtClean="0"/>
              <a:pPr/>
              <a:t>1/9/2012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BF95F5-96B6-4CFA-9C7A-3B87A4271F4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3017BD9-8273-4E75-9676-02F00D0E9C08}" type="datetimeFigureOut">
              <a:rPr lang="en-US" smtClean="0"/>
              <a:pPr/>
              <a:t>1/9/2012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BF95F5-96B6-4CFA-9C7A-3B87A4271F4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3017BD9-8273-4E75-9676-02F00D0E9C08}" type="datetimeFigureOut">
              <a:rPr lang="en-US" smtClean="0"/>
              <a:pPr/>
              <a:t>1/9/2012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BF95F5-96B6-4CFA-9C7A-3B87A4271F4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03017BD9-8273-4E75-9676-02F00D0E9C08}" type="datetimeFigureOut">
              <a:rPr lang="en-US" smtClean="0"/>
              <a:pPr/>
              <a:t>1/9/2012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82BF95F5-96B6-4CFA-9C7A-3B87A4271F41}"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3017BD9-8273-4E75-9676-02F00D0E9C08}" type="datetimeFigureOut">
              <a:rPr lang="en-US" smtClean="0"/>
              <a:pPr/>
              <a:t>1/9/2012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BF95F5-96B6-4CFA-9C7A-3B87A4271F4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03017BD9-8273-4E75-9676-02F00D0E9C08}" type="datetimeFigureOut">
              <a:rPr lang="en-US" smtClean="0"/>
              <a:pPr/>
              <a:t>1/9/2012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2BF95F5-96B6-4CFA-9C7A-3B87A4271F4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3017BD9-8273-4E75-9676-02F00D0E9C08}" type="datetimeFigureOut">
              <a:rPr lang="en-US" smtClean="0"/>
              <a:pPr/>
              <a:t>1/9/2012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2BF95F5-96B6-4CFA-9C7A-3B87A4271F4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017BD9-8273-4E75-9676-02F00D0E9C08}" type="datetimeFigureOut">
              <a:rPr lang="en-US" smtClean="0"/>
              <a:pPr/>
              <a:t>1/9/2012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2BF95F5-96B6-4CFA-9C7A-3B87A4271F4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3017BD9-8273-4E75-9676-02F00D0E9C08}" type="datetimeFigureOut">
              <a:rPr lang="en-US" smtClean="0"/>
              <a:pPr/>
              <a:t>1/9/2012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BF95F5-96B6-4CFA-9C7A-3B87A4271F4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03017BD9-8273-4E75-9676-02F00D0E9C08}" type="datetimeFigureOut">
              <a:rPr lang="en-US" smtClean="0"/>
              <a:pPr/>
              <a:t>1/9/2012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BF95F5-96B6-4CFA-9C7A-3B87A4271F4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03017BD9-8273-4E75-9676-02F00D0E9C08}" type="datetimeFigureOut">
              <a:rPr lang="en-US" smtClean="0"/>
              <a:pPr/>
              <a:t>1/9/2012</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82BF95F5-96B6-4CFA-9C7A-3B87A4271F41}"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7.jpeg"/><Relationship Id="rId1" Type="http://schemas.openxmlformats.org/officeDocument/2006/relationships/slideLayout" Target="../slideLayouts/slideLayout8.xml"/><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8.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8.xml"/><Relationship Id="rId4" Type="http://schemas.openxmlformats.org/officeDocument/2006/relationships/image" Target="../media/image6.jpeg"/></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1.jpeg"/><Relationship Id="rId1" Type="http://schemas.openxmlformats.org/officeDocument/2006/relationships/slideLayout" Target="../slideLayouts/slideLayout8.xml"/><Relationship Id="rId5" Type="http://schemas.openxmlformats.org/officeDocument/2006/relationships/image" Target="../media/image2.gif"/><Relationship Id="rId4" Type="http://schemas.openxmlformats.org/officeDocument/2006/relationships/image" Target="../media/image22.jpeg"/></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3.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4.gif"/><Relationship Id="rId1" Type="http://schemas.openxmlformats.org/officeDocument/2006/relationships/slideLayout" Target="../slideLayouts/slideLayout5.xml"/><Relationship Id="rId4" Type="http://schemas.openxmlformats.org/officeDocument/2006/relationships/image" Target="../media/image6.jpeg"/></Relationships>
</file>

<file path=ppt/slides/_rels/slide1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7.jpeg"/><Relationship Id="rId1" Type="http://schemas.openxmlformats.org/officeDocument/2006/relationships/slideLayout" Target="../slideLayouts/slideLayout8.xml"/><Relationship Id="rId4" Type="http://schemas.openxmlformats.org/officeDocument/2006/relationships/image" Target="../media/image2.gif"/></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8.jpe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8.xml"/><Relationship Id="rId4" Type="http://schemas.openxmlformats.org/officeDocument/2006/relationships/image" Target="../media/image6.jpeg"/></Relationships>
</file>

<file path=ppt/slides/_rels/slide2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image" Target="../media/image33.gif"/><Relationship Id="rId1" Type="http://schemas.openxmlformats.org/officeDocument/2006/relationships/slideLayout" Target="../slideLayouts/slideLayout8.xml"/><Relationship Id="rId4" Type="http://schemas.openxmlformats.org/officeDocument/2006/relationships/image" Target="../media/image35.jpeg"/></Relationships>
</file>

<file path=ppt/slides/_rels/slide2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6.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2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9.jpe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8.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jpeg"/><Relationship Id="rId1" Type="http://schemas.openxmlformats.org/officeDocument/2006/relationships/slideLayout" Target="../slideLayouts/slideLayout8.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6.xml"/><Relationship Id="rId4" Type="http://schemas.openxmlformats.org/officeDocument/2006/relationships/image" Target="../media/image2.gif"/></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8.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52400"/>
            <a:ext cx="8229600" cy="1828800"/>
          </a:xfrm>
        </p:spPr>
        <p:txBody>
          <a:bodyPr/>
          <a:lstStyle/>
          <a:p>
            <a:r>
              <a:rPr lang="en-US" dirty="0" smtClean="0"/>
              <a:t>Biology 1110</a:t>
            </a:r>
            <a:br>
              <a:rPr lang="en-US" dirty="0" smtClean="0"/>
            </a:br>
            <a:r>
              <a:rPr lang="en-US" dirty="0" smtClean="0"/>
              <a:t>Principles of Biology</a:t>
            </a:r>
            <a:endParaRPr lang="en-US" dirty="0"/>
          </a:p>
        </p:txBody>
      </p:sp>
      <p:sp>
        <p:nvSpPr>
          <p:cNvPr id="3" name="Subtitle 2"/>
          <p:cNvSpPr>
            <a:spLocks noGrp="1"/>
          </p:cNvSpPr>
          <p:nvPr>
            <p:ph type="subTitle" idx="1"/>
          </p:nvPr>
        </p:nvSpPr>
        <p:spPr>
          <a:xfrm>
            <a:off x="1066800" y="1828800"/>
            <a:ext cx="6934200" cy="2459502"/>
          </a:xfrm>
        </p:spPr>
        <p:txBody>
          <a:bodyPr>
            <a:normAutofit lnSpcReduction="10000"/>
          </a:bodyPr>
          <a:lstStyle/>
          <a:p>
            <a:r>
              <a:rPr lang="en-US" b="1" dirty="0" smtClean="0"/>
              <a:t>Biology 1110 Laboratory</a:t>
            </a:r>
          </a:p>
          <a:p>
            <a:endParaRPr lang="en-US" b="1" dirty="0" smtClean="0"/>
          </a:p>
          <a:p>
            <a:r>
              <a:rPr lang="en-US" b="1" dirty="0" smtClean="0"/>
              <a:t>Laboratory # 4  Beginning Histology</a:t>
            </a:r>
          </a:p>
          <a:p>
            <a:r>
              <a:rPr lang="en-US" b="1" dirty="0" smtClean="0"/>
              <a:t>Muscle, Nervous, &amp; Connective Tissue </a:t>
            </a:r>
          </a:p>
          <a:p>
            <a:r>
              <a:rPr lang="en-US" b="1" dirty="0" smtClean="0"/>
              <a:t>Support/Review  Materials</a:t>
            </a:r>
            <a:endParaRPr lang="en-US" dirty="0"/>
          </a:p>
        </p:txBody>
      </p:sp>
      <p:sp>
        <p:nvSpPr>
          <p:cNvPr id="4" name="Rectangle 3"/>
          <p:cNvSpPr/>
          <p:nvPr/>
        </p:nvSpPr>
        <p:spPr>
          <a:xfrm>
            <a:off x="228600" y="4495800"/>
            <a:ext cx="8686800" cy="1754326"/>
          </a:xfrm>
          <a:prstGeom prst="rect">
            <a:avLst/>
          </a:prstGeom>
        </p:spPr>
        <p:txBody>
          <a:bodyPr wrap="square">
            <a:spAutoFit/>
          </a:bodyPr>
          <a:lstStyle/>
          <a:p>
            <a:r>
              <a:rPr lang="en-US" dirty="0" smtClean="0"/>
              <a:t>All of the micrographs in this presentation were photographed in the </a:t>
            </a:r>
            <a:r>
              <a:rPr lang="en-US" dirty="0" err="1" smtClean="0"/>
              <a:t>MnWest</a:t>
            </a:r>
            <a:r>
              <a:rPr lang="en-US" dirty="0" smtClean="0"/>
              <a:t> Biology laboratory unless otherwise noted.</a:t>
            </a:r>
          </a:p>
          <a:p>
            <a:endParaRPr lang="en-US" dirty="0" smtClean="0"/>
          </a:p>
          <a:p>
            <a:r>
              <a:rPr lang="en-US" dirty="0" smtClean="0"/>
              <a:t>The microscope symbol that you see  indicates              a change in microscope power.  A left mouse click on the  microscope                most often increases the viewing magnification.  </a:t>
            </a:r>
            <a:r>
              <a:rPr lang="en-US" b="1" dirty="0" smtClean="0">
                <a:solidFill>
                  <a:srgbClr val="FF0000"/>
                </a:solidFill>
              </a:rPr>
              <a:t>Give it a try.</a:t>
            </a:r>
          </a:p>
        </p:txBody>
      </p:sp>
      <p:pic>
        <p:nvPicPr>
          <p:cNvPr id="5" name="Picture 4" descr="C:\Documents and Settings\Bruce.Amundson\My Documents\My Pictures\Microscope.gif">
            <a:hlinkClick r:id="" action="ppaction://hlinkshowjump?jump=lastslide"/>
          </p:cNvPr>
          <p:cNvPicPr>
            <a:picLocks noChangeAspect="1" noChangeArrowheads="1" noCrop="1"/>
          </p:cNvPicPr>
          <p:nvPr/>
        </p:nvPicPr>
        <p:blipFill>
          <a:blip r:embed="rId2"/>
          <a:srcRect/>
          <a:stretch>
            <a:fillRect/>
          </a:stretch>
        </p:blipFill>
        <p:spPr bwMode="auto">
          <a:xfrm>
            <a:off x="5105400" y="5334000"/>
            <a:ext cx="457200" cy="864847"/>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4572000" cy="1162050"/>
          </a:xfrm>
        </p:spPr>
        <p:txBody>
          <a:bodyPr/>
          <a:lstStyle/>
          <a:p>
            <a:r>
              <a:rPr lang="en-US" sz="2400" dirty="0" smtClean="0"/>
              <a:t>Skeletal muscle micrographs</a:t>
            </a:r>
            <a:endParaRPr lang="en-US" dirty="0"/>
          </a:p>
        </p:txBody>
      </p:sp>
      <p:sp>
        <p:nvSpPr>
          <p:cNvPr id="3" name="Text Placeholder 2"/>
          <p:cNvSpPr>
            <a:spLocks noGrp="1"/>
          </p:cNvSpPr>
          <p:nvPr>
            <p:ph type="body" idx="2"/>
          </p:nvPr>
        </p:nvSpPr>
        <p:spPr>
          <a:xfrm>
            <a:off x="228600" y="1143000"/>
            <a:ext cx="4800600" cy="4983163"/>
          </a:xfrm>
        </p:spPr>
        <p:txBody>
          <a:bodyPr>
            <a:normAutofit/>
          </a:bodyPr>
          <a:lstStyle/>
          <a:p>
            <a:r>
              <a:rPr lang="en-US" sz="2800" dirty="0" smtClean="0"/>
              <a:t>Skeletal muscle cells are as long as the muscle they help make up.   Each of these long, thin cells has numerous nuclei ( </a:t>
            </a:r>
            <a:r>
              <a:rPr lang="en-US" sz="2800" dirty="0" err="1" smtClean="0"/>
              <a:t>multinucleation</a:t>
            </a:r>
            <a:r>
              <a:rPr lang="en-US" sz="2800" dirty="0" smtClean="0"/>
              <a:t>).</a:t>
            </a:r>
          </a:p>
          <a:p>
            <a:endParaRPr lang="en-US" sz="2800" dirty="0" smtClean="0"/>
          </a:p>
          <a:p>
            <a:r>
              <a:rPr lang="en-US" sz="2800" dirty="0" smtClean="0"/>
              <a:t>The banded (striated) appearance is due to the arrangement of the contractile proteins within the cell.</a:t>
            </a:r>
            <a:endParaRPr lang="en-US" sz="2800" dirty="0"/>
          </a:p>
        </p:txBody>
      </p:sp>
      <p:pic>
        <p:nvPicPr>
          <p:cNvPr id="3074" name="Picture 2" descr="C:\Documents and Settings\Bruce.Amundson\My Documents\My Pictures\Sabbatical lab\BioLabMuscle\19131223.JPG"/>
          <p:cNvPicPr>
            <a:picLocks noGrp="1" noChangeAspect="1" noChangeArrowheads="1"/>
          </p:cNvPicPr>
          <p:nvPr>
            <p:ph sz="half" idx="1"/>
          </p:nvPr>
        </p:nvPicPr>
        <p:blipFill>
          <a:blip r:embed="rId2" cstate="print"/>
          <a:srcRect/>
          <a:stretch>
            <a:fillRect/>
          </a:stretch>
        </p:blipFill>
        <p:spPr bwMode="auto">
          <a:xfrm>
            <a:off x="5638800" y="1905000"/>
            <a:ext cx="3300761" cy="3657600"/>
          </a:xfrm>
          <a:prstGeom prst="rect">
            <a:avLst/>
          </a:prstGeom>
          <a:noFill/>
        </p:spPr>
      </p:pic>
      <p:sp>
        <p:nvSpPr>
          <p:cNvPr id="6" name="TextBox 5"/>
          <p:cNvSpPr txBox="1"/>
          <p:nvPr/>
        </p:nvSpPr>
        <p:spPr>
          <a:xfrm>
            <a:off x="4724400" y="609600"/>
            <a:ext cx="3505200" cy="830997"/>
          </a:xfrm>
          <a:prstGeom prst="rect">
            <a:avLst/>
          </a:prstGeom>
          <a:noFill/>
        </p:spPr>
        <p:txBody>
          <a:bodyPr wrap="square" rtlCol="0">
            <a:spAutoFit/>
          </a:bodyPr>
          <a:lstStyle/>
          <a:p>
            <a:r>
              <a:rPr lang="en-US" sz="2400" dirty="0" err="1" smtClean="0"/>
              <a:t>Multinucleation</a:t>
            </a:r>
            <a:endParaRPr lang="en-US" sz="2400" dirty="0" smtClean="0"/>
          </a:p>
          <a:p>
            <a:r>
              <a:rPr lang="en-US" sz="2400" dirty="0" smtClean="0"/>
              <a:t> (many nuclei per cell)</a:t>
            </a:r>
            <a:endParaRPr lang="en-US" sz="2400" dirty="0"/>
          </a:p>
        </p:txBody>
      </p:sp>
      <p:sp>
        <p:nvSpPr>
          <p:cNvPr id="11" name="Left Brace 10"/>
          <p:cNvSpPr/>
          <p:nvPr/>
        </p:nvSpPr>
        <p:spPr>
          <a:xfrm>
            <a:off x="5943600" y="2895600"/>
            <a:ext cx="155448" cy="914400"/>
          </a:xfrm>
          <a:prstGeom prst="leftBrace">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cxnSp>
        <p:nvCxnSpPr>
          <p:cNvPr id="13" name="Straight Arrow Connector 12"/>
          <p:cNvCxnSpPr/>
          <p:nvPr/>
        </p:nvCxnSpPr>
        <p:spPr>
          <a:xfrm rot="16200000" flipH="1">
            <a:off x="4610100" y="1943100"/>
            <a:ext cx="1905000" cy="7620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5" name="TextBox 14"/>
          <p:cNvSpPr txBox="1"/>
          <p:nvPr/>
        </p:nvSpPr>
        <p:spPr>
          <a:xfrm>
            <a:off x="4724400" y="6096000"/>
            <a:ext cx="2514600" cy="523220"/>
          </a:xfrm>
          <a:prstGeom prst="rect">
            <a:avLst/>
          </a:prstGeom>
          <a:noFill/>
        </p:spPr>
        <p:txBody>
          <a:bodyPr wrap="square" rtlCol="0">
            <a:spAutoFit/>
          </a:bodyPr>
          <a:lstStyle/>
          <a:p>
            <a:r>
              <a:rPr lang="en-US" sz="2800" dirty="0" smtClean="0"/>
              <a:t>Striations </a:t>
            </a:r>
            <a:endParaRPr lang="en-US" sz="2800" dirty="0"/>
          </a:p>
        </p:txBody>
      </p:sp>
      <p:cxnSp>
        <p:nvCxnSpPr>
          <p:cNvPr id="17" name="Straight Arrow Connector 16"/>
          <p:cNvCxnSpPr/>
          <p:nvPr/>
        </p:nvCxnSpPr>
        <p:spPr>
          <a:xfrm flipV="1">
            <a:off x="6324600" y="4876800"/>
            <a:ext cx="1447800" cy="12954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pic>
        <p:nvPicPr>
          <p:cNvPr id="18" name="Picture 17" descr="C:\Documents and Settings\Bruce.Amundson\My Documents\My Pictures\logo.jpg"/>
          <p:cNvPicPr>
            <a:picLocks noChangeAspect="1" noChangeArrowheads="1"/>
          </p:cNvPicPr>
          <p:nvPr/>
        </p:nvPicPr>
        <p:blipFill>
          <a:blip r:embed="rId3"/>
          <a:srcRect/>
          <a:stretch>
            <a:fillRect/>
          </a:stretch>
        </p:blipFill>
        <p:spPr bwMode="auto">
          <a:xfrm>
            <a:off x="5638800" y="5257800"/>
            <a:ext cx="1066800" cy="304799"/>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Cardiac Muscle</a:t>
            </a:r>
            <a:endParaRPr lang="en-US" dirty="0"/>
          </a:p>
        </p:txBody>
      </p:sp>
      <p:pic>
        <p:nvPicPr>
          <p:cNvPr id="1027" name="Picture 3" descr="C:\Documents and Settings\Bruce.Amundson\My Documents\My Pictures\Sabbatical lab\Models\P1000996.JPG"/>
          <p:cNvPicPr>
            <a:picLocks noGrp="1" noChangeAspect="1" noChangeArrowheads="1"/>
          </p:cNvPicPr>
          <p:nvPr>
            <p:ph idx="1"/>
          </p:nvPr>
        </p:nvPicPr>
        <p:blipFill>
          <a:blip r:embed="rId2" cstate="print"/>
          <a:srcRect/>
          <a:stretch>
            <a:fillRect/>
          </a:stretch>
        </p:blipFill>
        <p:spPr bwMode="auto">
          <a:xfrm>
            <a:off x="2806303" y="1600200"/>
            <a:ext cx="3531394" cy="4708525"/>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81000"/>
            <a:ext cx="3008313" cy="1162050"/>
          </a:xfrm>
        </p:spPr>
        <p:txBody>
          <a:bodyPr>
            <a:normAutofit/>
          </a:bodyPr>
          <a:lstStyle/>
          <a:p>
            <a:r>
              <a:rPr lang="en-US" sz="2800" dirty="0" smtClean="0"/>
              <a:t>Cardiac Muscle</a:t>
            </a:r>
            <a:endParaRPr lang="en-US" sz="2800" dirty="0"/>
          </a:p>
        </p:txBody>
      </p:sp>
      <p:sp>
        <p:nvSpPr>
          <p:cNvPr id="3" name="Text Placeholder 2"/>
          <p:cNvSpPr>
            <a:spLocks noGrp="1"/>
          </p:cNvSpPr>
          <p:nvPr>
            <p:ph type="body" idx="2"/>
          </p:nvPr>
        </p:nvSpPr>
        <p:spPr>
          <a:xfrm>
            <a:off x="228600" y="1066800"/>
            <a:ext cx="4114800" cy="5562600"/>
          </a:xfrm>
        </p:spPr>
        <p:txBody>
          <a:bodyPr>
            <a:normAutofit/>
          </a:bodyPr>
          <a:lstStyle/>
          <a:p>
            <a:r>
              <a:rPr lang="en-US" sz="2400" dirty="0" smtClean="0"/>
              <a:t>Cardiac or heart muscle is the most abundant tissue in the heart.  It is responsible for the pumping action of the heart.</a:t>
            </a:r>
          </a:p>
          <a:p>
            <a:endParaRPr lang="en-US" sz="2400" dirty="0" smtClean="0"/>
          </a:p>
          <a:p>
            <a:r>
              <a:rPr lang="en-US" sz="2400" dirty="0" smtClean="0"/>
              <a:t>We can identify the branching,  fiber-like cells, and the presence of intercalated disks in this low power micrograph.</a:t>
            </a:r>
          </a:p>
          <a:p>
            <a:endParaRPr lang="en-US" sz="2400" dirty="0" smtClean="0"/>
          </a:p>
          <a:p>
            <a:r>
              <a:rPr lang="en-US" sz="2400" dirty="0" smtClean="0"/>
              <a:t>Let’s take a look on high power.</a:t>
            </a:r>
          </a:p>
          <a:p>
            <a:endParaRPr lang="en-US" sz="2400" dirty="0" smtClean="0"/>
          </a:p>
          <a:p>
            <a:endParaRPr lang="en-US" sz="2400" dirty="0" smtClean="0"/>
          </a:p>
          <a:p>
            <a:endParaRPr lang="en-US" sz="2400" dirty="0"/>
          </a:p>
        </p:txBody>
      </p:sp>
      <p:sp>
        <p:nvSpPr>
          <p:cNvPr id="4" name="Content Placeholder 3"/>
          <p:cNvSpPr>
            <a:spLocks noGrp="1"/>
          </p:cNvSpPr>
          <p:nvPr>
            <p:ph sz="half" idx="1"/>
          </p:nvPr>
        </p:nvSpPr>
        <p:spPr>
          <a:xfrm>
            <a:off x="4648200" y="273050"/>
            <a:ext cx="4038600" cy="5853113"/>
          </a:xfrm>
        </p:spPr>
        <p:txBody>
          <a:bodyPr/>
          <a:lstStyle/>
          <a:p>
            <a:r>
              <a:rPr lang="en-US" dirty="0" smtClean="0"/>
              <a:t>,,,</a:t>
            </a:r>
            <a:endParaRPr lang="en-US" dirty="0"/>
          </a:p>
        </p:txBody>
      </p:sp>
      <p:pic>
        <p:nvPicPr>
          <p:cNvPr id="4098" name="Picture 2" descr="C:\Documents and Settings\Bruce.Amundson\My Documents\My Pictures\Sabbatical lab\BioLabMuscle\19131548.JPG"/>
          <p:cNvPicPr>
            <a:picLocks noChangeAspect="1" noChangeArrowheads="1"/>
          </p:cNvPicPr>
          <p:nvPr/>
        </p:nvPicPr>
        <p:blipFill>
          <a:blip r:embed="rId2"/>
          <a:srcRect/>
          <a:stretch>
            <a:fillRect/>
          </a:stretch>
        </p:blipFill>
        <p:spPr bwMode="auto">
          <a:xfrm>
            <a:off x="4343400" y="381000"/>
            <a:ext cx="4572000" cy="5410200"/>
          </a:xfrm>
          <a:prstGeom prst="rect">
            <a:avLst/>
          </a:prstGeom>
          <a:noFill/>
        </p:spPr>
      </p:pic>
      <p:pic>
        <p:nvPicPr>
          <p:cNvPr id="9" name="Picture 8" descr="C:\Documents and Settings\Bruce.Amundson\My Documents\My Pictures\Microscope.gif">
            <a:hlinkClick r:id="" action="ppaction://hlinkshowjump?jump=nextslide"/>
          </p:cNvPr>
          <p:cNvPicPr>
            <a:picLocks noChangeAspect="1" noChangeArrowheads="1" noCrop="1"/>
          </p:cNvPicPr>
          <p:nvPr/>
        </p:nvPicPr>
        <p:blipFill>
          <a:blip r:embed="rId3"/>
          <a:srcRect/>
          <a:stretch>
            <a:fillRect/>
          </a:stretch>
        </p:blipFill>
        <p:spPr bwMode="auto">
          <a:xfrm>
            <a:off x="3657600" y="5791200"/>
            <a:ext cx="457200" cy="864847"/>
          </a:xfrm>
          <a:prstGeom prst="rect">
            <a:avLst/>
          </a:prstGeom>
          <a:noFill/>
        </p:spPr>
      </p:pic>
      <p:pic>
        <p:nvPicPr>
          <p:cNvPr id="10" name="Picture 9" descr="C:\Documents and Settings\Bruce.Amundson\My Documents\My Pictures\logo.jpg"/>
          <p:cNvPicPr>
            <a:picLocks noChangeAspect="1" noChangeArrowheads="1"/>
          </p:cNvPicPr>
          <p:nvPr/>
        </p:nvPicPr>
        <p:blipFill>
          <a:blip r:embed="rId4"/>
          <a:srcRect/>
          <a:stretch>
            <a:fillRect/>
          </a:stretch>
        </p:blipFill>
        <p:spPr bwMode="auto">
          <a:xfrm>
            <a:off x="4343400" y="5442857"/>
            <a:ext cx="1219200" cy="348342"/>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3505200" cy="1162050"/>
          </a:xfrm>
        </p:spPr>
        <p:txBody>
          <a:bodyPr>
            <a:normAutofit/>
          </a:bodyPr>
          <a:lstStyle/>
          <a:p>
            <a:r>
              <a:rPr lang="en-US" sz="2800" dirty="0" smtClean="0"/>
              <a:t>Cardiac Muscle</a:t>
            </a:r>
            <a:endParaRPr lang="en-US" sz="2800" dirty="0"/>
          </a:p>
        </p:txBody>
      </p:sp>
      <p:sp>
        <p:nvSpPr>
          <p:cNvPr id="3" name="Text Placeholder 2"/>
          <p:cNvSpPr>
            <a:spLocks noGrp="1"/>
          </p:cNvSpPr>
          <p:nvPr>
            <p:ph type="body" idx="2"/>
          </p:nvPr>
        </p:nvSpPr>
        <p:spPr>
          <a:xfrm>
            <a:off x="0" y="1295400"/>
            <a:ext cx="4343400" cy="4602163"/>
          </a:xfrm>
        </p:spPr>
        <p:txBody>
          <a:bodyPr>
            <a:noAutofit/>
          </a:bodyPr>
          <a:lstStyle/>
          <a:p>
            <a:r>
              <a:rPr lang="en-US" sz="2400" dirty="0" smtClean="0"/>
              <a:t>On high power we can see numerous branch points and the intercalated disks.</a:t>
            </a:r>
          </a:p>
          <a:p>
            <a:endParaRPr lang="en-US" sz="2400" dirty="0" smtClean="0"/>
          </a:p>
          <a:p>
            <a:r>
              <a:rPr lang="en-US" sz="2400" dirty="0" smtClean="0"/>
              <a:t>Intercalated disks contain fast communicating junctions called gap junctions.</a:t>
            </a:r>
          </a:p>
          <a:p>
            <a:endParaRPr lang="en-US" sz="2400" dirty="0" smtClean="0"/>
          </a:p>
          <a:p>
            <a:r>
              <a:rPr lang="en-US" sz="2400" dirty="0" smtClean="0"/>
              <a:t>Intercalated disks allow for rapid electrical communication and coordination from heart cell to heart cell.</a:t>
            </a:r>
            <a:endParaRPr lang="en-US" sz="2400" dirty="0"/>
          </a:p>
        </p:txBody>
      </p:sp>
      <p:pic>
        <p:nvPicPr>
          <p:cNvPr id="5" name="Picture 3" descr="C:\Documents and Settings\Bruce.Amundson\My Documents\My Pictures\Sabbatical lab\BioLabMuscle\19131636.JPG"/>
          <p:cNvPicPr>
            <a:picLocks noGrp="1" noChangeAspect="1" noChangeArrowheads="1"/>
          </p:cNvPicPr>
          <p:nvPr>
            <p:ph sz="half" idx="1"/>
          </p:nvPr>
        </p:nvPicPr>
        <p:blipFill>
          <a:blip r:embed="rId2"/>
          <a:srcRect/>
          <a:stretch>
            <a:fillRect/>
          </a:stretch>
        </p:blipFill>
        <p:spPr bwMode="auto">
          <a:xfrm>
            <a:off x="4495800" y="914400"/>
            <a:ext cx="4495800" cy="5181600"/>
          </a:xfrm>
          <a:prstGeom prst="rect">
            <a:avLst/>
          </a:prstGeom>
          <a:noFill/>
        </p:spPr>
      </p:pic>
      <p:sp>
        <p:nvSpPr>
          <p:cNvPr id="6" name="TextBox 5"/>
          <p:cNvSpPr txBox="1"/>
          <p:nvPr/>
        </p:nvSpPr>
        <p:spPr>
          <a:xfrm>
            <a:off x="4953000" y="5715000"/>
            <a:ext cx="2209800" cy="369332"/>
          </a:xfrm>
          <a:prstGeom prst="rect">
            <a:avLst/>
          </a:prstGeom>
          <a:noFill/>
        </p:spPr>
        <p:txBody>
          <a:bodyPr wrap="square" rtlCol="0">
            <a:spAutoFit/>
          </a:bodyPr>
          <a:lstStyle/>
          <a:p>
            <a:r>
              <a:rPr lang="en-US" b="1" dirty="0" smtClean="0"/>
              <a:t>Intercalated disks</a:t>
            </a:r>
            <a:endParaRPr lang="en-US" b="1" dirty="0"/>
          </a:p>
        </p:txBody>
      </p:sp>
      <p:cxnSp>
        <p:nvCxnSpPr>
          <p:cNvPr id="8" name="Straight Arrow Connector 7"/>
          <p:cNvCxnSpPr/>
          <p:nvPr/>
        </p:nvCxnSpPr>
        <p:spPr>
          <a:xfrm rot="5400000" flipH="1" flipV="1">
            <a:off x="5943600" y="4953000"/>
            <a:ext cx="990600" cy="5334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1" name="Straight Arrow Connector 10"/>
          <p:cNvCxnSpPr/>
          <p:nvPr/>
        </p:nvCxnSpPr>
        <p:spPr>
          <a:xfrm flipV="1">
            <a:off x="6172200" y="4267200"/>
            <a:ext cx="1524000" cy="14478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3" name="Straight Arrow Connector 12"/>
          <p:cNvCxnSpPr/>
          <p:nvPr/>
        </p:nvCxnSpPr>
        <p:spPr>
          <a:xfrm flipV="1">
            <a:off x="6172200" y="4800600"/>
            <a:ext cx="1905000" cy="9144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pic>
        <p:nvPicPr>
          <p:cNvPr id="14" name="Picture 13" descr="C:\Documents and Settings\Bruce.Amundson\My Documents\My Pictures\logo.jpg"/>
          <p:cNvPicPr>
            <a:picLocks noChangeAspect="1" noChangeArrowheads="1"/>
          </p:cNvPicPr>
          <p:nvPr/>
        </p:nvPicPr>
        <p:blipFill>
          <a:blip r:embed="rId3"/>
          <a:srcRect/>
          <a:stretch>
            <a:fillRect/>
          </a:stretch>
        </p:blipFill>
        <p:spPr bwMode="auto">
          <a:xfrm>
            <a:off x="7658100" y="5715000"/>
            <a:ext cx="1333499" cy="380999"/>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3008313" cy="1162050"/>
          </a:xfrm>
        </p:spPr>
        <p:txBody>
          <a:bodyPr>
            <a:normAutofit/>
          </a:bodyPr>
          <a:lstStyle/>
          <a:p>
            <a:r>
              <a:rPr lang="en-US" sz="2800" dirty="0" smtClean="0"/>
              <a:t>Cardiac muscle </a:t>
            </a:r>
            <a:endParaRPr lang="en-US" sz="2800" dirty="0"/>
          </a:p>
        </p:txBody>
      </p:sp>
      <p:sp>
        <p:nvSpPr>
          <p:cNvPr id="3" name="Text Placeholder 2"/>
          <p:cNvSpPr>
            <a:spLocks noGrp="1"/>
          </p:cNvSpPr>
          <p:nvPr>
            <p:ph type="body" idx="2"/>
          </p:nvPr>
        </p:nvSpPr>
        <p:spPr>
          <a:xfrm>
            <a:off x="228600" y="990600"/>
            <a:ext cx="3962400" cy="5135563"/>
          </a:xfrm>
        </p:spPr>
        <p:txBody>
          <a:bodyPr>
            <a:noAutofit/>
          </a:bodyPr>
          <a:lstStyle/>
          <a:p>
            <a:r>
              <a:rPr lang="en-US" sz="2400" dirty="0" smtClean="0"/>
              <a:t>Can you recognize this tissue as cardiac muscle?</a:t>
            </a:r>
          </a:p>
          <a:p>
            <a:endParaRPr lang="en-US" sz="2400" dirty="0" smtClean="0"/>
          </a:p>
          <a:p>
            <a:r>
              <a:rPr lang="en-US" sz="2400" dirty="0" smtClean="0"/>
              <a:t>Look for branching muscle fibers and intercalated disks.</a:t>
            </a:r>
          </a:p>
          <a:p>
            <a:endParaRPr lang="en-US" sz="2400" dirty="0" smtClean="0"/>
          </a:p>
          <a:p>
            <a:r>
              <a:rPr lang="en-US" sz="2400" dirty="0" smtClean="0"/>
              <a:t>Remember that the branching nature and intercalated disks allow for the rapid communication necessary for  rapid and coordinated heart activity.</a:t>
            </a:r>
            <a:endParaRPr lang="en-US" sz="2400" dirty="0"/>
          </a:p>
        </p:txBody>
      </p:sp>
      <p:pic>
        <p:nvPicPr>
          <p:cNvPr id="5122" name="Picture 2" descr="C:\Documents and Settings\Bruce.Amundson\My Documents\My Pictures\Sabbatical lab\BioLabMuscle\19131956.JPG"/>
          <p:cNvPicPr>
            <a:picLocks noChangeAspect="1" noChangeArrowheads="1"/>
          </p:cNvPicPr>
          <p:nvPr/>
        </p:nvPicPr>
        <p:blipFill>
          <a:blip r:embed="rId2"/>
          <a:srcRect/>
          <a:stretch>
            <a:fillRect/>
          </a:stretch>
        </p:blipFill>
        <p:spPr bwMode="auto">
          <a:xfrm>
            <a:off x="4572000" y="228600"/>
            <a:ext cx="3505200" cy="3200400"/>
          </a:xfrm>
          <a:prstGeom prst="rect">
            <a:avLst/>
          </a:prstGeom>
          <a:noFill/>
        </p:spPr>
      </p:pic>
      <p:pic>
        <p:nvPicPr>
          <p:cNvPr id="5123" name="Picture 3" descr="C:\Documents and Settings\Bruce.Amundson\My Documents\My Pictures\Sabbatical lab\BioLabMuscle\19132259.JPG"/>
          <p:cNvPicPr>
            <a:picLocks noGrp="1" noChangeAspect="1" noChangeArrowheads="1"/>
          </p:cNvPicPr>
          <p:nvPr>
            <p:ph sz="half" idx="1"/>
          </p:nvPr>
        </p:nvPicPr>
        <p:blipFill>
          <a:blip r:embed="rId3"/>
          <a:srcRect/>
          <a:stretch>
            <a:fillRect/>
          </a:stretch>
        </p:blipFill>
        <p:spPr bwMode="auto">
          <a:xfrm>
            <a:off x="4648200" y="3657600"/>
            <a:ext cx="3429000" cy="2971800"/>
          </a:xfrm>
          <a:prstGeom prst="rect">
            <a:avLst/>
          </a:prstGeom>
          <a:noFill/>
        </p:spPr>
      </p:pic>
      <p:pic>
        <p:nvPicPr>
          <p:cNvPr id="6" name="Picture 5" descr="C:\Documents and Settings\Bruce.Amundson\My Documents\My Pictures\logo.jpg"/>
          <p:cNvPicPr>
            <a:picLocks noChangeAspect="1" noChangeArrowheads="1"/>
          </p:cNvPicPr>
          <p:nvPr/>
        </p:nvPicPr>
        <p:blipFill>
          <a:blip r:embed="rId4"/>
          <a:srcRect/>
          <a:stretch>
            <a:fillRect/>
          </a:stretch>
        </p:blipFill>
        <p:spPr bwMode="auto">
          <a:xfrm>
            <a:off x="4572000" y="3080657"/>
            <a:ext cx="1219200" cy="348342"/>
          </a:xfrm>
          <a:prstGeom prst="rect">
            <a:avLst/>
          </a:prstGeom>
          <a:noFill/>
        </p:spPr>
      </p:pic>
      <p:pic>
        <p:nvPicPr>
          <p:cNvPr id="7" name="Picture 6" descr="C:\Documents and Settings\Bruce.Amundson\My Documents\My Pictures\logo.jpg"/>
          <p:cNvPicPr>
            <a:picLocks noChangeAspect="1" noChangeArrowheads="1"/>
          </p:cNvPicPr>
          <p:nvPr/>
        </p:nvPicPr>
        <p:blipFill>
          <a:blip r:embed="rId4"/>
          <a:srcRect/>
          <a:stretch>
            <a:fillRect/>
          </a:stretch>
        </p:blipFill>
        <p:spPr bwMode="auto">
          <a:xfrm>
            <a:off x="4648200" y="6302828"/>
            <a:ext cx="1143000" cy="326571"/>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3008313" cy="1162050"/>
          </a:xfrm>
        </p:spPr>
        <p:txBody>
          <a:bodyPr>
            <a:normAutofit/>
          </a:bodyPr>
          <a:lstStyle/>
          <a:p>
            <a:r>
              <a:rPr lang="en-US" sz="3200" dirty="0" smtClean="0"/>
              <a:t>Neurons</a:t>
            </a:r>
            <a:endParaRPr lang="en-US" sz="3200" dirty="0"/>
          </a:p>
        </p:txBody>
      </p:sp>
      <p:sp>
        <p:nvSpPr>
          <p:cNvPr id="3" name="Text Placeholder 2"/>
          <p:cNvSpPr>
            <a:spLocks noGrp="1"/>
          </p:cNvSpPr>
          <p:nvPr>
            <p:ph type="body" idx="2"/>
          </p:nvPr>
        </p:nvSpPr>
        <p:spPr>
          <a:xfrm>
            <a:off x="152400" y="1143000"/>
            <a:ext cx="4724400" cy="5486400"/>
          </a:xfrm>
        </p:spPr>
        <p:txBody>
          <a:bodyPr>
            <a:normAutofit fontScale="92500" lnSpcReduction="10000"/>
          </a:bodyPr>
          <a:lstStyle/>
          <a:p>
            <a:r>
              <a:rPr lang="en-US" sz="2800" dirty="0" smtClean="0"/>
              <a:t>There many different cell types found within the  nervous system.</a:t>
            </a:r>
          </a:p>
          <a:p>
            <a:endParaRPr lang="en-US" sz="2800" dirty="0" smtClean="0"/>
          </a:p>
          <a:p>
            <a:r>
              <a:rPr lang="en-US" sz="2800" dirty="0" smtClean="0"/>
              <a:t>The cells in the low power micrographs on the right are neurons.</a:t>
            </a:r>
          </a:p>
          <a:p>
            <a:endParaRPr lang="en-US" sz="2800" dirty="0"/>
          </a:p>
          <a:p>
            <a:r>
              <a:rPr lang="en-US" sz="2800" dirty="0" smtClean="0"/>
              <a:t>Note their unusual shape, and numerous extensions or processes.</a:t>
            </a:r>
          </a:p>
          <a:p>
            <a:endParaRPr lang="en-US" sz="2800" dirty="0" smtClean="0"/>
          </a:p>
          <a:p>
            <a:r>
              <a:rPr lang="en-US" sz="2800" dirty="0" smtClean="0"/>
              <a:t>Lets take a closer look.</a:t>
            </a:r>
          </a:p>
        </p:txBody>
      </p:sp>
      <p:pic>
        <p:nvPicPr>
          <p:cNvPr id="6146" name="Picture 2" descr="C:\Documents and Settings\Bruce.Amundson\My Documents\My Pictures\Sabbatical lab\BioHistology\21145959.JPG"/>
          <p:cNvPicPr>
            <a:picLocks noChangeAspect="1" noChangeArrowheads="1"/>
          </p:cNvPicPr>
          <p:nvPr/>
        </p:nvPicPr>
        <p:blipFill>
          <a:blip r:embed="rId2"/>
          <a:srcRect/>
          <a:stretch>
            <a:fillRect/>
          </a:stretch>
        </p:blipFill>
        <p:spPr bwMode="auto">
          <a:xfrm>
            <a:off x="4953000" y="304800"/>
            <a:ext cx="3200400" cy="2590800"/>
          </a:xfrm>
          <a:prstGeom prst="rect">
            <a:avLst/>
          </a:prstGeom>
          <a:noFill/>
        </p:spPr>
      </p:pic>
      <p:pic>
        <p:nvPicPr>
          <p:cNvPr id="6" name="Picture 5" descr="C:\Documents and Settings\Bruce.Amundson\My Documents\My Pictures\logo.jpg"/>
          <p:cNvPicPr>
            <a:picLocks noChangeAspect="1" noChangeArrowheads="1"/>
          </p:cNvPicPr>
          <p:nvPr/>
        </p:nvPicPr>
        <p:blipFill>
          <a:blip r:embed="rId3"/>
          <a:srcRect/>
          <a:stretch>
            <a:fillRect/>
          </a:stretch>
        </p:blipFill>
        <p:spPr bwMode="auto">
          <a:xfrm>
            <a:off x="7239000" y="2667000"/>
            <a:ext cx="914400" cy="261257"/>
          </a:xfrm>
          <a:prstGeom prst="rect">
            <a:avLst/>
          </a:prstGeom>
          <a:noFill/>
        </p:spPr>
      </p:pic>
      <p:pic>
        <p:nvPicPr>
          <p:cNvPr id="7" name="Picture 6" descr="C:\Documents and Settings\Bruce.Amundson\My Documents\My Pictures\logo.jpg"/>
          <p:cNvPicPr>
            <a:picLocks noChangeAspect="1" noChangeArrowheads="1"/>
          </p:cNvPicPr>
          <p:nvPr/>
        </p:nvPicPr>
        <p:blipFill>
          <a:blip r:embed="rId3"/>
          <a:srcRect/>
          <a:stretch>
            <a:fillRect/>
          </a:stretch>
        </p:blipFill>
        <p:spPr bwMode="auto">
          <a:xfrm>
            <a:off x="4953000" y="5562600"/>
            <a:ext cx="1333503" cy="381000"/>
          </a:xfrm>
          <a:prstGeom prst="rect">
            <a:avLst/>
          </a:prstGeom>
          <a:noFill/>
        </p:spPr>
      </p:pic>
      <p:sp>
        <p:nvSpPr>
          <p:cNvPr id="8" name="Content Placeholder 7"/>
          <p:cNvSpPr>
            <a:spLocks noGrp="1"/>
          </p:cNvSpPr>
          <p:nvPr>
            <p:ph sz="half" idx="1"/>
          </p:nvPr>
        </p:nvSpPr>
        <p:spPr>
          <a:xfrm>
            <a:off x="4953000" y="273050"/>
            <a:ext cx="3733800" cy="5853113"/>
          </a:xfrm>
        </p:spPr>
        <p:txBody>
          <a:bodyPr/>
          <a:lstStyle/>
          <a:p>
            <a:r>
              <a:rPr lang="en-US" dirty="0" smtClean="0"/>
              <a:t>.</a:t>
            </a:r>
            <a:endParaRPr lang="en-US" dirty="0"/>
          </a:p>
        </p:txBody>
      </p:sp>
      <p:pic>
        <p:nvPicPr>
          <p:cNvPr id="1026" name="Picture 2" descr="C:\Documents and Settings\Bruce.Amundson\My Documents\My Pictures\Sabbatical lab\BioHistology\21145711.JPG"/>
          <p:cNvPicPr>
            <a:picLocks noChangeAspect="1" noChangeArrowheads="1"/>
          </p:cNvPicPr>
          <p:nvPr/>
        </p:nvPicPr>
        <p:blipFill>
          <a:blip r:embed="rId4"/>
          <a:srcRect/>
          <a:stretch>
            <a:fillRect/>
          </a:stretch>
        </p:blipFill>
        <p:spPr bwMode="auto">
          <a:xfrm>
            <a:off x="4953000" y="3429000"/>
            <a:ext cx="3276600" cy="2514600"/>
          </a:xfrm>
          <a:prstGeom prst="rect">
            <a:avLst/>
          </a:prstGeom>
          <a:noFill/>
        </p:spPr>
      </p:pic>
      <p:cxnSp>
        <p:nvCxnSpPr>
          <p:cNvPr id="11" name="Straight Arrow Connector 10"/>
          <p:cNvCxnSpPr/>
          <p:nvPr/>
        </p:nvCxnSpPr>
        <p:spPr>
          <a:xfrm flipV="1">
            <a:off x="6400800" y="4572000"/>
            <a:ext cx="457200" cy="762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pic>
        <p:nvPicPr>
          <p:cNvPr id="14" name="Picture 13" descr="C:\Documents and Settings\Bruce.Amundson\My Documents\My Pictures\Microscope.gif">
            <a:hlinkClick r:id="" action="ppaction://hlinkshowjump?jump=nextslide"/>
          </p:cNvPr>
          <p:cNvPicPr>
            <a:picLocks noChangeAspect="1" noChangeArrowheads="1" noCrop="1"/>
          </p:cNvPicPr>
          <p:nvPr/>
        </p:nvPicPr>
        <p:blipFill>
          <a:blip r:embed="rId5"/>
          <a:srcRect/>
          <a:stretch>
            <a:fillRect/>
          </a:stretch>
        </p:blipFill>
        <p:spPr bwMode="auto">
          <a:xfrm>
            <a:off x="3810000" y="5486400"/>
            <a:ext cx="457200" cy="864847"/>
          </a:xfrm>
          <a:prstGeom prst="rect">
            <a:avLst/>
          </a:prstGeom>
          <a:noFill/>
        </p:spPr>
      </p:pic>
      <p:pic>
        <p:nvPicPr>
          <p:cNvPr id="12" name="Picture 11" descr="C:\Documents and Settings\Bruce.Amundson\My Documents\My Pictures\logo.jpg"/>
          <p:cNvPicPr>
            <a:picLocks noChangeAspect="1" noChangeArrowheads="1"/>
          </p:cNvPicPr>
          <p:nvPr/>
        </p:nvPicPr>
        <p:blipFill>
          <a:blip r:embed="rId3"/>
          <a:srcRect/>
          <a:stretch>
            <a:fillRect/>
          </a:stretch>
        </p:blipFill>
        <p:spPr bwMode="auto">
          <a:xfrm>
            <a:off x="4953000" y="5638800"/>
            <a:ext cx="990600" cy="283028"/>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3008313" cy="1162050"/>
          </a:xfrm>
        </p:spPr>
        <p:txBody>
          <a:bodyPr>
            <a:normAutofit/>
          </a:bodyPr>
          <a:lstStyle/>
          <a:p>
            <a:r>
              <a:rPr lang="en-US" sz="3600" dirty="0" smtClean="0"/>
              <a:t>Neurons</a:t>
            </a:r>
            <a:endParaRPr lang="en-US" sz="3600" dirty="0"/>
          </a:p>
        </p:txBody>
      </p:sp>
      <p:sp>
        <p:nvSpPr>
          <p:cNvPr id="3" name="Text Placeholder 2"/>
          <p:cNvSpPr>
            <a:spLocks noGrp="1"/>
          </p:cNvSpPr>
          <p:nvPr>
            <p:ph type="body" idx="2"/>
          </p:nvPr>
        </p:nvSpPr>
        <p:spPr>
          <a:xfrm>
            <a:off x="228600" y="762000"/>
            <a:ext cx="5105400" cy="5943600"/>
          </a:xfrm>
        </p:spPr>
        <p:txBody>
          <a:bodyPr>
            <a:normAutofit/>
          </a:bodyPr>
          <a:lstStyle/>
          <a:p>
            <a:r>
              <a:rPr lang="en-US" sz="2800" dirty="0" smtClean="0"/>
              <a:t>Neurons are the basic information processing cells of the nervous system.</a:t>
            </a:r>
          </a:p>
          <a:p>
            <a:endParaRPr lang="en-US" sz="2800" dirty="0" smtClean="0"/>
          </a:p>
          <a:p>
            <a:r>
              <a:rPr lang="en-US" sz="2800" dirty="0" smtClean="0"/>
              <a:t>Neurons receive information, process information and send information out.</a:t>
            </a:r>
          </a:p>
          <a:p>
            <a:endParaRPr lang="en-US" sz="2800" dirty="0" smtClean="0"/>
          </a:p>
          <a:p>
            <a:r>
              <a:rPr lang="en-US" sz="2800" dirty="0" smtClean="0"/>
              <a:t>The cell processes evident in the micrograph are the cell’s axon and dendrites.</a:t>
            </a:r>
            <a:endParaRPr lang="en-US" sz="2800" dirty="0"/>
          </a:p>
        </p:txBody>
      </p:sp>
      <p:pic>
        <p:nvPicPr>
          <p:cNvPr id="5" name="Picture 3" descr="C:\Documents and Settings\Bruce.Amundson\My Documents\My Pictures\Sabbatical lab\BioHistology\21145642.JPG"/>
          <p:cNvPicPr>
            <a:picLocks noGrp="1" noChangeAspect="1" noChangeArrowheads="1"/>
          </p:cNvPicPr>
          <p:nvPr>
            <p:ph sz="half" idx="1"/>
          </p:nvPr>
        </p:nvPicPr>
        <p:blipFill>
          <a:blip r:embed="rId2"/>
          <a:srcRect/>
          <a:stretch>
            <a:fillRect/>
          </a:stretch>
        </p:blipFill>
        <p:spPr bwMode="auto">
          <a:xfrm>
            <a:off x="5638800" y="1371600"/>
            <a:ext cx="2845435" cy="3948041"/>
          </a:xfrm>
          <a:prstGeom prst="rect">
            <a:avLst/>
          </a:prstGeom>
          <a:noFill/>
        </p:spPr>
      </p:pic>
      <p:cxnSp>
        <p:nvCxnSpPr>
          <p:cNvPr id="7" name="Straight Arrow Connector 6"/>
          <p:cNvCxnSpPr/>
          <p:nvPr/>
        </p:nvCxnSpPr>
        <p:spPr>
          <a:xfrm>
            <a:off x="6248400" y="3886200"/>
            <a:ext cx="609600"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pic>
        <p:nvPicPr>
          <p:cNvPr id="6" name="Picture 5" descr="C:\Documents and Settings\Bruce.Amundson\My Documents\My Pictures\logo.jpg"/>
          <p:cNvPicPr>
            <a:picLocks noChangeAspect="1" noChangeArrowheads="1"/>
          </p:cNvPicPr>
          <p:nvPr/>
        </p:nvPicPr>
        <p:blipFill>
          <a:blip r:embed="rId3"/>
          <a:srcRect/>
          <a:stretch>
            <a:fillRect/>
          </a:stretch>
        </p:blipFill>
        <p:spPr bwMode="auto">
          <a:xfrm>
            <a:off x="5638800" y="5029200"/>
            <a:ext cx="990600" cy="283028"/>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Compare the diagram of the neuron with the micrograph.</a:t>
            </a:r>
            <a:endParaRPr lang="en-US" dirty="0"/>
          </a:p>
        </p:txBody>
      </p:sp>
      <p:pic>
        <p:nvPicPr>
          <p:cNvPr id="4098" name="Picture 2" descr="C:\Documents and Settings\Bruce.Amundson\My Documents\My Pictures\neuron.gif"/>
          <p:cNvPicPr>
            <a:picLocks noGrp="1" noChangeAspect="1" noChangeArrowheads="1"/>
          </p:cNvPicPr>
          <p:nvPr>
            <p:ph sz="quarter" idx="2"/>
          </p:nvPr>
        </p:nvPicPr>
        <p:blipFill>
          <a:blip r:embed="rId2"/>
          <a:srcRect/>
          <a:stretch>
            <a:fillRect/>
          </a:stretch>
        </p:blipFill>
        <p:spPr bwMode="auto">
          <a:xfrm>
            <a:off x="457200" y="2895600"/>
            <a:ext cx="4040188" cy="3733800"/>
          </a:xfrm>
          <a:prstGeom prst="rect">
            <a:avLst/>
          </a:prstGeom>
          <a:noFill/>
        </p:spPr>
      </p:pic>
      <p:pic>
        <p:nvPicPr>
          <p:cNvPr id="11" name="Picture 3" descr="C:\Documents and Settings\Bruce.Amundson\My Documents\My Pictures\Sabbatical lab\BioHistology\21145642.JPG"/>
          <p:cNvPicPr>
            <a:picLocks noGrp="1" noChangeAspect="1" noChangeArrowheads="1"/>
          </p:cNvPicPr>
          <p:nvPr>
            <p:ph sz="quarter" idx="4"/>
          </p:nvPr>
        </p:nvPicPr>
        <p:blipFill>
          <a:blip r:embed="rId3"/>
          <a:srcRect/>
          <a:stretch>
            <a:fillRect/>
          </a:stretch>
        </p:blipFill>
        <p:spPr bwMode="auto">
          <a:xfrm>
            <a:off x="4876800" y="2895600"/>
            <a:ext cx="3733800" cy="3806190"/>
          </a:xfrm>
          <a:prstGeom prst="rect">
            <a:avLst/>
          </a:prstGeom>
          <a:noFill/>
        </p:spPr>
      </p:pic>
      <p:sp>
        <p:nvSpPr>
          <p:cNvPr id="12" name="TextBox 11"/>
          <p:cNvSpPr txBox="1"/>
          <p:nvPr/>
        </p:nvSpPr>
        <p:spPr>
          <a:xfrm>
            <a:off x="533400" y="1676400"/>
            <a:ext cx="8229600" cy="830997"/>
          </a:xfrm>
          <a:prstGeom prst="rect">
            <a:avLst/>
          </a:prstGeom>
          <a:noFill/>
        </p:spPr>
        <p:txBody>
          <a:bodyPr wrap="square" rtlCol="0">
            <a:spAutoFit/>
          </a:bodyPr>
          <a:lstStyle/>
          <a:p>
            <a:r>
              <a:rPr lang="en-US" sz="2400" dirty="0" smtClean="0"/>
              <a:t>Identify the cell processes (axon and dendrites), the cell body (soma), and the nucleus within the cell body.</a:t>
            </a:r>
            <a:endParaRPr lang="en-US" sz="2400" dirty="0"/>
          </a:p>
        </p:txBody>
      </p:sp>
      <p:pic>
        <p:nvPicPr>
          <p:cNvPr id="6" name="Picture 5" descr="C:\Documents and Settings\Bruce.Amundson\My Documents\My Pictures\logo.jpg"/>
          <p:cNvPicPr>
            <a:picLocks noChangeAspect="1" noChangeArrowheads="1"/>
          </p:cNvPicPr>
          <p:nvPr/>
        </p:nvPicPr>
        <p:blipFill>
          <a:blip r:embed="rId4"/>
          <a:srcRect/>
          <a:stretch>
            <a:fillRect/>
          </a:stretch>
        </p:blipFill>
        <p:spPr bwMode="auto">
          <a:xfrm>
            <a:off x="4876800" y="6324600"/>
            <a:ext cx="1219200" cy="348342"/>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81025"/>
            <a:ext cx="4648200" cy="1162050"/>
          </a:xfrm>
        </p:spPr>
        <p:txBody>
          <a:bodyPr>
            <a:normAutofit/>
          </a:bodyPr>
          <a:lstStyle/>
          <a:p>
            <a:r>
              <a:rPr lang="en-US" sz="2800" dirty="0" smtClean="0"/>
              <a:t>Spinal Cord cross-section</a:t>
            </a:r>
            <a:endParaRPr lang="en-US" sz="2800" dirty="0"/>
          </a:p>
        </p:txBody>
      </p:sp>
      <p:sp>
        <p:nvSpPr>
          <p:cNvPr id="3" name="Text Placeholder 2"/>
          <p:cNvSpPr>
            <a:spLocks noGrp="1"/>
          </p:cNvSpPr>
          <p:nvPr>
            <p:ph type="body" idx="2"/>
          </p:nvPr>
        </p:nvSpPr>
        <p:spPr>
          <a:xfrm>
            <a:off x="228600" y="762000"/>
            <a:ext cx="3733800" cy="5364163"/>
          </a:xfrm>
        </p:spPr>
        <p:txBody>
          <a:bodyPr>
            <a:normAutofit fontScale="92500" lnSpcReduction="10000"/>
          </a:bodyPr>
          <a:lstStyle/>
          <a:p>
            <a:r>
              <a:rPr lang="en-US" sz="2400" dirty="0" smtClean="0"/>
              <a:t>The central, darker region is the </a:t>
            </a:r>
            <a:r>
              <a:rPr lang="en-US" sz="2400" b="1" dirty="0" smtClean="0"/>
              <a:t>gray matter</a:t>
            </a:r>
            <a:r>
              <a:rPr lang="en-US" sz="2400" dirty="0" smtClean="0"/>
              <a:t>.  It has somewhat of a butterfly shape to it.</a:t>
            </a:r>
          </a:p>
          <a:p>
            <a:endParaRPr lang="en-US" sz="2400" dirty="0" smtClean="0"/>
          </a:p>
          <a:p>
            <a:r>
              <a:rPr lang="en-US" sz="2400" dirty="0" smtClean="0"/>
              <a:t>The gray matter is packed with neurons.</a:t>
            </a:r>
          </a:p>
          <a:p>
            <a:endParaRPr lang="en-US" sz="2400" dirty="0" smtClean="0"/>
          </a:p>
          <a:p>
            <a:r>
              <a:rPr lang="en-US" sz="2400" dirty="0" smtClean="0"/>
              <a:t>The surrounding, lighter area is called the </a:t>
            </a:r>
            <a:r>
              <a:rPr lang="en-US" sz="2400" b="1" dirty="0" smtClean="0"/>
              <a:t>white matter.  </a:t>
            </a:r>
          </a:p>
          <a:p>
            <a:endParaRPr lang="en-US" sz="2400" dirty="0" smtClean="0"/>
          </a:p>
          <a:p>
            <a:r>
              <a:rPr lang="en-US" sz="2400" dirty="0" smtClean="0"/>
              <a:t>The white matter contains nerve tracts ascending and descending the spinal cord.</a:t>
            </a:r>
            <a:endParaRPr lang="en-US" sz="2400" dirty="0"/>
          </a:p>
        </p:txBody>
      </p:sp>
      <p:sp>
        <p:nvSpPr>
          <p:cNvPr id="4" name="Content Placeholder 3"/>
          <p:cNvSpPr>
            <a:spLocks noGrp="1"/>
          </p:cNvSpPr>
          <p:nvPr>
            <p:ph sz="half" idx="1"/>
          </p:nvPr>
        </p:nvSpPr>
        <p:spPr/>
        <p:txBody>
          <a:bodyPr/>
          <a:lstStyle/>
          <a:p>
            <a:endParaRPr lang="en-US" dirty="0"/>
          </a:p>
        </p:txBody>
      </p:sp>
      <p:pic>
        <p:nvPicPr>
          <p:cNvPr id="7170" name="Picture 2" descr="C:\Documents and Settings\Bruce.Amundson\My Documents\My Pictures\Spinal cord.jpg"/>
          <p:cNvPicPr>
            <a:picLocks noChangeAspect="1" noChangeArrowheads="1"/>
          </p:cNvPicPr>
          <p:nvPr/>
        </p:nvPicPr>
        <p:blipFill>
          <a:blip r:embed="rId2"/>
          <a:srcRect/>
          <a:stretch>
            <a:fillRect/>
          </a:stretch>
        </p:blipFill>
        <p:spPr bwMode="auto">
          <a:xfrm>
            <a:off x="4191000" y="990600"/>
            <a:ext cx="4419600" cy="4737100"/>
          </a:xfrm>
          <a:prstGeom prst="rect">
            <a:avLst/>
          </a:prstGeom>
          <a:noFill/>
        </p:spPr>
      </p:pic>
      <p:sp>
        <p:nvSpPr>
          <p:cNvPr id="6" name="TextBox 5"/>
          <p:cNvSpPr txBox="1"/>
          <p:nvPr/>
        </p:nvSpPr>
        <p:spPr>
          <a:xfrm>
            <a:off x="4495800" y="990600"/>
            <a:ext cx="2209800" cy="381000"/>
          </a:xfrm>
          <a:prstGeom prst="rect">
            <a:avLst/>
          </a:prstGeom>
          <a:noFill/>
        </p:spPr>
        <p:txBody>
          <a:bodyPr wrap="square" rtlCol="0">
            <a:spAutoFit/>
          </a:bodyPr>
          <a:lstStyle/>
          <a:p>
            <a:r>
              <a:rPr lang="en-US" dirty="0" smtClean="0">
                <a:solidFill>
                  <a:schemeClr val="bg1"/>
                </a:solidFill>
              </a:rPr>
              <a:t>Gray matter</a:t>
            </a:r>
            <a:endParaRPr lang="en-US" dirty="0">
              <a:solidFill>
                <a:schemeClr val="bg1"/>
              </a:solidFill>
            </a:endParaRPr>
          </a:p>
        </p:txBody>
      </p:sp>
      <p:cxnSp>
        <p:nvCxnSpPr>
          <p:cNvPr id="8" name="Straight Arrow Connector 7"/>
          <p:cNvCxnSpPr/>
          <p:nvPr/>
        </p:nvCxnSpPr>
        <p:spPr>
          <a:xfrm rot="16200000" flipH="1">
            <a:off x="4800600" y="1676400"/>
            <a:ext cx="1676400" cy="9144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0" name="Straight Arrow Connector 9"/>
          <p:cNvCxnSpPr/>
          <p:nvPr/>
        </p:nvCxnSpPr>
        <p:spPr>
          <a:xfrm>
            <a:off x="5181600" y="1295400"/>
            <a:ext cx="1905000" cy="18288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1" name="TextBox 10"/>
          <p:cNvSpPr txBox="1"/>
          <p:nvPr/>
        </p:nvSpPr>
        <p:spPr>
          <a:xfrm>
            <a:off x="4419600" y="5257800"/>
            <a:ext cx="1676400" cy="369332"/>
          </a:xfrm>
          <a:prstGeom prst="rect">
            <a:avLst/>
          </a:prstGeom>
          <a:noFill/>
        </p:spPr>
        <p:txBody>
          <a:bodyPr wrap="square" rtlCol="0">
            <a:spAutoFit/>
          </a:bodyPr>
          <a:lstStyle/>
          <a:p>
            <a:r>
              <a:rPr lang="en-US" dirty="0" smtClean="0">
                <a:solidFill>
                  <a:schemeClr val="bg1"/>
                </a:solidFill>
              </a:rPr>
              <a:t>White matter</a:t>
            </a:r>
            <a:endParaRPr lang="en-US" dirty="0">
              <a:solidFill>
                <a:schemeClr val="bg1"/>
              </a:solidFill>
            </a:endParaRPr>
          </a:p>
        </p:txBody>
      </p:sp>
      <p:cxnSp>
        <p:nvCxnSpPr>
          <p:cNvPr id="13" name="Straight Arrow Connector 12"/>
          <p:cNvCxnSpPr/>
          <p:nvPr/>
        </p:nvCxnSpPr>
        <p:spPr>
          <a:xfrm flipV="1">
            <a:off x="5867400" y="4876800"/>
            <a:ext cx="990600" cy="5334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5" name="Straight Arrow Connector 14"/>
          <p:cNvCxnSpPr/>
          <p:nvPr/>
        </p:nvCxnSpPr>
        <p:spPr>
          <a:xfrm rot="16200000" flipV="1">
            <a:off x="4838700" y="4381500"/>
            <a:ext cx="1524000" cy="5334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5334000" cy="1162050"/>
          </a:xfrm>
        </p:spPr>
        <p:txBody>
          <a:bodyPr>
            <a:normAutofit/>
          </a:bodyPr>
          <a:lstStyle/>
          <a:p>
            <a:r>
              <a:rPr lang="en-US" sz="2800" dirty="0" smtClean="0"/>
              <a:t>Spinal Cord cross-section</a:t>
            </a:r>
            <a:endParaRPr lang="en-US" sz="2800" dirty="0"/>
          </a:p>
        </p:txBody>
      </p:sp>
      <p:sp>
        <p:nvSpPr>
          <p:cNvPr id="3" name="Text Placeholder 2"/>
          <p:cNvSpPr>
            <a:spLocks noGrp="1"/>
          </p:cNvSpPr>
          <p:nvPr>
            <p:ph type="body" idx="2"/>
          </p:nvPr>
        </p:nvSpPr>
        <p:spPr>
          <a:xfrm>
            <a:off x="228600" y="990600"/>
            <a:ext cx="4572000" cy="5135563"/>
          </a:xfrm>
        </p:spPr>
        <p:txBody>
          <a:bodyPr>
            <a:normAutofit lnSpcReduction="10000"/>
          </a:bodyPr>
          <a:lstStyle/>
          <a:p>
            <a:r>
              <a:rPr lang="en-US" sz="2400" dirty="0" smtClean="0"/>
              <a:t>This spinal cord model clearly demonstrates the </a:t>
            </a:r>
            <a:r>
              <a:rPr lang="en-US" sz="2400" b="1" dirty="0" smtClean="0"/>
              <a:t>gray matter </a:t>
            </a:r>
            <a:r>
              <a:rPr lang="en-US" sz="2400" dirty="0" smtClean="0"/>
              <a:t>and the </a:t>
            </a:r>
            <a:r>
              <a:rPr lang="en-US" sz="2400" b="1" dirty="0" smtClean="0"/>
              <a:t>white matter</a:t>
            </a:r>
            <a:r>
              <a:rPr lang="en-US" sz="2400" dirty="0" smtClean="0"/>
              <a:t>.  </a:t>
            </a:r>
          </a:p>
          <a:p>
            <a:endParaRPr lang="en-US" sz="2400" dirty="0" smtClean="0"/>
          </a:p>
          <a:p>
            <a:r>
              <a:rPr lang="en-US" sz="2400" dirty="0" smtClean="0"/>
              <a:t>The model also demonstrates the nervous connections entering and leaving the spinal cord.</a:t>
            </a:r>
          </a:p>
          <a:p>
            <a:endParaRPr lang="en-US" sz="2400" dirty="0" smtClean="0"/>
          </a:p>
          <a:p>
            <a:r>
              <a:rPr lang="en-US" sz="2400" dirty="0" smtClean="0"/>
              <a:t>It is through these connections that the nervous system gathers information and exerts control over many body systems.</a:t>
            </a:r>
            <a:endParaRPr lang="en-US" sz="2400" dirty="0"/>
          </a:p>
        </p:txBody>
      </p:sp>
      <p:pic>
        <p:nvPicPr>
          <p:cNvPr id="1026" name="Picture 2" descr="C:\Documents and Settings\Bruce.Amundson\My Documents\My Pictures\Sabbatical lab\Models\P1000965.JPG"/>
          <p:cNvPicPr>
            <a:picLocks noGrp="1" noChangeAspect="1" noChangeArrowheads="1"/>
          </p:cNvPicPr>
          <p:nvPr>
            <p:ph sz="half" idx="1"/>
          </p:nvPr>
        </p:nvPicPr>
        <p:blipFill>
          <a:blip r:embed="rId2" cstate="print"/>
          <a:srcRect/>
          <a:stretch>
            <a:fillRect/>
          </a:stretch>
        </p:blipFill>
        <p:spPr bwMode="auto">
          <a:xfrm>
            <a:off x="5105400" y="381000"/>
            <a:ext cx="3733800" cy="60960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normAutofit fontScale="90000"/>
          </a:bodyPr>
          <a:lstStyle/>
          <a:p>
            <a:r>
              <a:rPr lang="en-US" dirty="0" smtClean="0"/>
              <a:t>There are three categories of muscular tissue</a:t>
            </a:r>
            <a:endParaRPr lang="en-US" dirty="0"/>
          </a:p>
        </p:txBody>
      </p:sp>
      <p:sp>
        <p:nvSpPr>
          <p:cNvPr id="3" name="Content Placeholder 2"/>
          <p:cNvSpPr>
            <a:spLocks noGrp="1"/>
          </p:cNvSpPr>
          <p:nvPr>
            <p:ph idx="1"/>
          </p:nvPr>
        </p:nvSpPr>
        <p:spPr>
          <a:xfrm>
            <a:off x="0" y="1219200"/>
            <a:ext cx="8686800" cy="5943600"/>
          </a:xfrm>
        </p:spPr>
        <p:txBody>
          <a:bodyPr>
            <a:normAutofit/>
          </a:bodyPr>
          <a:lstStyle/>
          <a:p>
            <a:pPr>
              <a:buNone/>
            </a:pPr>
            <a:r>
              <a:rPr lang="en-US" dirty="0" smtClean="0"/>
              <a:t>1.  </a:t>
            </a:r>
            <a:r>
              <a:rPr lang="en-US" b="1" dirty="0" smtClean="0"/>
              <a:t>Skeletal </a:t>
            </a:r>
            <a:r>
              <a:rPr lang="en-US" dirty="0" smtClean="0"/>
              <a:t>or </a:t>
            </a:r>
            <a:r>
              <a:rPr lang="en-US" b="1" dirty="0" smtClean="0"/>
              <a:t>striated</a:t>
            </a:r>
            <a:r>
              <a:rPr lang="en-US" dirty="0" smtClean="0"/>
              <a:t> muscle.  This is your most abundant muscle and is responsible for moving the skeleton.  This is consciously controlled and therefore it is also called </a:t>
            </a:r>
            <a:r>
              <a:rPr lang="en-US" b="1" dirty="0" smtClean="0"/>
              <a:t>voluntary</a:t>
            </a:r>
            <a:r>
              <a:rPr lang="en-US" dirty="0" smtClean="0"/>
              <a:t> muscle.</a:t>
            </a:r>
          </a:p>
          <a:p>
            <a:pPr marL="651510" indent="-514350">
              <a:buAutoNum type="arabicPeriod" startAt="2"/>
            </a:pPr>
            <a:endParaRPr lang="en-US" b="1" dirty="0" smtClean="0"/>
          </a:p>
          <a:p>
            <a:pPr marL="651510" indent="-514350">
              <a:buNone/>
            </a:pPr>
            <a:r>
              <a:rPr lang="en-US" b="1" dirty="0" smtClean="0"/>
              <a:t>2.  Smooth</a:t>
            </a:r>
            <a:r>
              <a:rPr lang="en-US" dirty="0" smtClean="0"/>
              <a:t> or </a:t>
            </a:r>
            <a:r>
              <a:rPr lang="en-US" b="1" dirty="0" smtClean="0"/>
              <a:t>involuntary</a:t>
            </a:r>
            <a:r>
              <a:rPr lang="en-US" dirty="0" smtClean="0"/>
              <a:t> muscle.  This muscle cannot be willfully controlled.  It is said to be the musculature of the hollow organs.  Numerous specific locations will be mentioned.</a:t>
            </a:r>
          </a:p>
          <a:p>
            <a:pPr marL="651510" indent="-514350">
              <a:buAutoNum type="arabicPeriod" startAt="2"/>
            </a:pPr>
            <a:endParaRPr lang="en-US" dirty="0" smtClean="0"/>
          </a:p>
          <a:p>
            <a:pPr marL="651510" indent="-514350">
              <a:buNone/>
            </a:pPr>
            <a:r>
              <a:rPr lang="en-US" dirty="0" smtClean="0"/>
              <a:t>3.  </a:t>
            </a:r>
            <a:r>
              <a:rPr lang="en-US" b="1" dirty="0" smtClean="0"/>
              <a:t>Cardiac </a:t>
            </a:r>
            <a:r>
              <a:rPr lang="en-US" dirty="0" smtClean="0"/>
              <a:t>or </a:t>
            </a:r>
            <a:r>
              <a:rPr lang="en-US" b="1" dirty="0" smtClean="0"/>
              <a:t>heart</a:t>
            </a:r>
            <a:r>
              <a:rPr lang="en-US" dirty="0" smtClean="0"/>
              <a:t> muscle.</a:t>
            </a:r>
          </a:p>
          <a:p>
            <a:endParaRPr lang="en-US" dirty="0" smtClean="0"/>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3581400" cy="1162050"/>
          </a:xfrm>
        </p:spPr>
        <p:txBody>
          <a:bodyPr>
            <a:normAutofit/>
          </a:bodyPr>
          <a:lstStyle/>
          <a:p>
            <a:r>
              <a:rPr lang="en-US" sz="2800" dirty="0" smtClean="0"/>
              <a:t>Connective Tissue</a:t>
            </a:r>
            <a:endParaRPr lang="en-US" sz="2800" dirty="0"/>
          </a:p>
        </p:txBody>
      </p:sp>
      <p:sp>
        <p:nvSpPr>
          <p:cNvPr id="3" name="Text Placeholder 2"/>
          <p:cNvSpPr>
            <a:spLocks noGrp="1"/>
          </p:cNvSpPr>
          <p:nvPr>
            <p:ph type="body" idx="2"/>
          </p:nvPr>
        </p:nvSpPr>
        <p:spPr>
          <a:xfrm>
            <a:off x="152400" y="990600"/>
            <a:ext cx="4800600" cy="5334000"/>
          </a:xfrm>
        </p:spPr>
        <p:txBody>
          <a:bodyPr>
            <a:normAutofit/>
          </a:bodyPr>
          <a:lstStyle/>
          <a:p>
            <a:r>
              <a:rPr lang="en-US" sz="2400" dirty="0" smtClean="0"/>
              <a:t>There are a variety of connective tissues in the body, including the cartilages, bone, adipose tissue and blood (previously covered).</a:t>
            </a:r>
          </a:p>
          <a:p>
            <a:endParaRPr lang="en-US" sz="2400" dirty="0" smtClean="0"/>
          </a:p>
          <a:p>
            <a:r>
              <a:rPr lang="en-US" sz="2400" dirty="0" smtClean="0"/>
              <a:t>In this exercise we will look at hyaline cartilage and then bone.</a:t>
            </a:r>
          </a:p>
          <a:p>
            <a:endParaRPr lang="en-US" sz="2400" dirty="0" smtClean="0"/>
          </a:p>
          <a:p>
            <a:r>
              <a:rPr lang="en-US" sz="2400" dirty="0" smtClean="0"/>
              <a:t>The low power micrograph to the left nicely demonstrates hyaline cartilage.</a:t>
            </a:r>
          </a:p>
          <a:p>
            <a:r>
              <a:rPr lang="en-US" sz="2400" dirty="0" smtClean="0"/>
              <a:t>Lets take a closer look.</a:t>
            </a:r>
            <a:endParaRPr lang="en-US" sz="2400" dirty="0"/>
          </a:p>
        </p:txBody>
      </p:sp>
      <p:sp>
        <p:nvSpPr>
          <p:cNvPr id="4" name="Content Placeholder 3"/>
          <p:cNvSpPr>
            <a:spLocks noGrp="1"/>
          </p:cNvSpPr>
          <p:nvPr>
            <p:ph sz="half" idx="1"/>
          </p:nvPr>
        </p:nvSpPr>
        <p:spPr>
          <a:xfrm>
            <a:off x="5410200" y="273050"/>
            <a:ext cx="3276600" cy="5853113"/>
          </a:xfrm>
        </p:spPr>
        <p:txBody>
          <a:bodyPr/>
          <a:lstStyle/>
          <a:p>
            <a:endParaRPr lang="en-US" dirty="0"/>
          </a:p>
        </p:txBody>
      </p:sp>
      <p:pic>
        <p:nvPicPr>
          <p:cNvPr id="8195" name="Picture 3" descr="C:\Documents and Settings\Bruce.Amundson\My Documents\My Pictures\Sabbatical lab\BioHistology\21150850.JPG"/>
          <p:cNvPicPr>
            <a:picLocks noChangeAspect="1" noChangeArrowheads="1"/>
          </p:cNvPicPr>
          <p:nvPr/>
        </p:nvPicPr>
        <p:blipFill>
          <a:blip r:embed="rId2"/>
          <a:srcRect/>
          <a:stretch>
            <a:fillRect/>
          </a:stretch>
        </p:blipFill>
        <p:spPr bwMode="auto">
          <a:xfrm>
            <a:off x="5715000" y="1447800"/>
            <a:ext cx="2895600" cy="3886200"/>
          </a:xfrm>
          <a:prstGeom prst="rect">
            <a:avLst/>
          </a:prstGeom>
          <a:noFill/>
        </p:spPr>
      </p:pic>
      <p:pic>
        <p:nvPicPr>
          <p:cNvPr id="8" name="Picture 7" descr="C:\Documents and Settings\Bruce.Amundson\My Documents\My Pictures\logo.jpg"/>
          <p:cNvPicPr>
            <a:picLocks noChangeAspect="1" noChangeArrowheads="1"/>
          </p:cNvPicPr>
          <p:nvPr/>
        </p:nvPicPr>
        <p:blipFill>
          <a:blip r:embed="rId3"/>
          <a:srcRect/>
          <a:stretch>
            <a:fillRect/>
          </a:stretch>
        </p:blipFill>
        <p:spPr bwMode="auto">
          <a:xfrm>
            <a:off x="5715000" y="5029200"/>
            <a:ext cx="1219200" cy="348342"/>
          </a:xfrm>
          <a:prstGeom prst="rect">
            <a:avLst/>
          </a:prstGeom>
          <a:noFill/>
        </p:spPr>
      </p:pic>
      <p:cxnSp>
        <p:nvCxnSpPr>
          <p:cNvPr id="11" name="Straight Arrow Connector 10"/>
          <p:cNvCxnSpPr/>
          <p:nvPr/>
        </p:nvCxnSpPr>
        <p:spPr>
          <a:xfrm flipV="1">
            <a:off x="6705600" y="3352800"/>
            <a:ext cx="533400" cy="2286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pic>
        <p:nvPicPr>
          <p:cNvPr id="13" name="Picture 12" descr="C:\Documents and Settings\Bruce.Amundson\My Documents\My Pictures\Microscope.gif">
            <a:hlinkClick r:id="" action="ppaction://hlinkshowjump?jump=nextslide"/>
          </p:cNvPr>
          <p:cNvPicPr>
            <a:picLocks noChangeAspect="1" noChangeArrowheads="1" noCrop="1"/>
          </p:cNvPicPr>
          <p:nvPr/>
        </p:nvPicPr>
        <p:blipFill>
          <a:blip r:embed="rId4"/>
          <a:srcRect/>
          <a:stretch>
            <a:fillRect/>
          </a:stretch>
        </p:blipFill>
        <p:spPr bwMode="auto">
          <a:xfrm>
            <a:off x="3581400" y="5181600"/>
            <a:ext cx="685800" cy="1297271"/>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4038600" cy="1162050"/>
          </a:xfrm>
        </p:spPr>
        <p:txBody>
          <a:bodyPr>
            <a:noAutofit/>
          </a:bodyPr>
          <a:lstStyle/>
          <a:p>
            <a:r>
              <a:rPr lang="en-US" sz="2800" dirty="0" smtClean="0"/>
              <a:t>Connective Tissue</a:t>
            </a:r>
            <a:br>
              <a:rPr lang="en-US" sz="2800" dirty="0" smtClean="0"/>
            </a:br>
            <a:r>
              <a:rPr lang="en-US" sz="2800" dirty="0" smtClean="0"/>
              <a:t>Hyaline Cartilage</a:t>
            </a:r>
            <a:endParaRPr lang="en-US" sz="2800" dirty="0"/>
          </a:p>
        </p:txBody>
      </p:sp>
      <p:sp>
        <p:nvSpPr>
          <p:cNvPr id="3" name="Text Placeholder 2"/>
          <p:cNvSpPr>
            <a:spLocks noGrp="1"/>
          </p:cNvSpPr>
          <p:nvPr>
            <p:ph type="body" idx="2"/>
          </p:nvPr>
        </p:nvSpPr>
        <p:spPr>
          <a:xfrm>
            <a:off x="228600" y="1524000"/>
            <a:ext cx="4495800" cy="5029200"/>
          </a:xfrm>
        </p:spPr>
        <p:txBody>
          <a:bodyPr>
            <a:normAutofit lnSpcReduction="10000"/>
          </a:bodyPr>
          <a:lstStyle/>
          <a:p>
            <a:r>
              <a:rPr lang="en-US" sz="2400" dirty="0" smtClean="0"/>
              <a:t>Note that the </a:t>
            </a:r>
            <a:r>
              <a:rPr lang="en-US" sz="2400" dirty="0" err="1" smtClean="0"/>
              <a:t>chondrocytes</a:t>
            </a:r>
            <a:r>
              <a:rPr lang="en-US" sz="2400" dirty="0" smtClean="0"/>
              <a:t> (cartilage cells) are not tightly packed together and that there is significant substance between the cells.</a:t>
            </a:r>
          </a:p>
          <a:p>
            <a:endParaRPr lang="en-US" sz="2400" dirty="0" smtClean="0"/>
          </a:p>
          <a:p>
            <a:r>
              <a:rPr lang="en-US" sz="2400" dirty="0" smtClean="0"/>
              <a:t>The material between the cells is produced from these cells and is referred to as </a:t>
            </a:r>
            <a:r>
              <a:rPr lang="en-US" sz="2400" b="1" dirty="0" smtClean="0"/>
              <a:t>matrix</a:t>
            </a:r>
            <a:r>
              <a:rPr lang="en-US" sz="2400" dirty="0" smtClean="0"/>
              <a:t>.</a:t>
            </a:r>
          </a:p>
          <a:p>
            <a:endParaRPr lang="en-US" sz="2400" dirty="0" smtClean="0"/>
          </a:p>
          <a:p>
            <a:r>
              <a:rPr lang="en-US" sz="2400" dirty="0" smtClean="0"/>
              <a:t>The matrix provides the supportive &amp; connective function of the tissue.</a:t>
            </a:r>
            <a:endParaRPr lang="en-US" sz="2400" dirty="0"/>
          </a:p>
        </p:txBody>
      </p:sp>
      <p:pic>
        <p:nvPicPr>
          <p:cNvPr id="6146" name="Picture 2" descr="C:\Documents and Settings\Bruce.Amundson\My Documents\My Pictures\Sabbatical lab\BioHistology\Copy of 21150850.JPG"/>
          <p:cNvPicPr>
            <a:picLocks noGrp="1" noChangeAspect="1" noChangeArrowheads="1"/>
          </p:cNvPicPr>
          <p:nvPr>
            <p:ph sz="half" idx="1"/>
          </p:nvPr>
        </p:nvPicPr>
        <p:blipFill>
          <a:blip r:embed="rId2"/>
          <a:srcRect/>
          <a:stretch>
            <a:fillRect/>
          </a:stretch>
        </p:blipFill>
        <p:spPr bwMode="auto">
          <a:xfrm>
            <a:off x="4953000" y="1371600"/>
            <a:ext cx="4013040" cy="4572000"/>
          </a:xfrm>
          <a:prstGeom prst="rect">
            <a:avLst/>
          </a:prstGeom>
          <a:noFill/>
        </p:spPr>
      </p:pic>
      <p:sp>
        <p:nvSpPr>
          <p:cNvPr id="6" name="TextBox 5"/>
          <p:cNvSpPr txBox="1"/>
          <p:nvPr/>
        </p:nvSpPr>
        <p:spPr>
          <a:xfrm>
            <a:off x="4267200" y="228600"/>
            <a:ext cx="2590800" cy="523220"/>
          </a:xfrm>
          <a:prstGeom prst="rect">
            <a:avLst/>
          </a:prstGeom>
          <a:noFill/>
        </p:spPr>
        <p:txBody>
          <a:bodyPr wrap="square" rtlCol="0">
            <a:spAutoFit/>
          </a:bodyPr>
          <a:lstStyle/>
          <a:p>
            <a:r>
              <a:rPr lang="en-US" sz="2800" dirty="0" err="1" smtClean="0"/>
              <a:t>Chondrocytes</a:t>
            </a:r>
            <a:endParaRPr lang="en-US" sz="2800" dirty="0"/>
          </a:p>
        </p:txBody>
      </p:sp>
      <p:cxnSp>
        <p:nvCxnSpPr>
          <p:cNvPr id="8" name="Straight Arrow Connector 7"/>
          <p:cNvCxnSpPr/>
          <p:nvPr/>
        </p:nvCxnSpPr>
        <p:spPr>
          <a:xfrm rot="16200000" flipH="1">
            <a:off x="4648200" y="990600"/>
            <a:ext cx="1905000" cy="11430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0" name="Straight Arrow Connector 9"/>
          <p:cNvCxnSpPr/>
          <p:nvPr/>
        </p:nvCxnSpPr>
        <p:spPr>
          <a:xfrm rot="5400000">
            <a:off x="4799806" y="2667000"/>
            <a:ext cx="1829594" cy="794"/>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2" name="TextBox 11"/>
          <p:cNvSpPr txBox="1"/>
          <p:nvPr/>
        </p:nvSpPr>
        <p:spPr>
          <a:xfrm>
            <a:off x="5029200" y="6096000"/>
            <a:ext cx="2057400" cy="523220"/>
          </a:xfrm>
          <a:prstGeom prst="rect">
            <a:avLst/>
          </a:prstGeom>
          <a:noFill/>
        </p:spPr>
        <p:txBody>
          <a:bodyPr wrap="square" rtlCol="0">
            <a:spAutoFit/>
          </a:bodyPr>
          <a:lstStyle/>
          <a:p>
            <a:r>
              <a:rPr lang="en-US" sz="2800" dirty="0" smtClean="0"/>
              <a:t>matrix</a:t>
            </a:r>
            <a:endParaRPr lang="en-US" sz="2800" dirty="0"/>
          </a:p>
        </p:txBody>
      </p:sp>
      <p:cxnSp>
        <p:nvCxnSpPr>
          <p:cNvPr id="14" name="Straight Arrow Connector 13"/>
          <p:cNvCxnSpPr/>
          <p:nvPr/>
        </p:nvCxnSpPr>
        <p:spPr>
          <a:xfrm rot="5400000" flipH="1" flipV="1">
            <a:off x="5334000" y="5410200"/>
            <a:ext cx="990600" cy="6858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pic>
        <p:nvPicPr>
          <p:cNvPr id="11" name="Picture 10" descr="C:\Documents and Settings\Bruce.Amundson\My Documents\My Pictures\logo.jpg"/>
          <p:cNvPicPr>
            <a:picLocks noChangeAspect="1" noChangeArrowheads="1"/>
          </p:cNvPicPr>
          <p:nvPr/>
        </p:nvPicPr>
        <p:blipFill>
          <a:blip r:embed="rId3"/>
          <a:srcRect/>
          <a:stretch>
            <a:fillRect/>
          </a:stretch>
        </p:blipFill>
        <p:spPr bwMode="auto">
          <a:xfrm>
            <a:off x="7848600" y="5638800"/>
            <a:ext cx="1143000" cy="348342"/>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686800" cy="1162050"/>
          </a:xfrm>
        </p:spPr>
        <p:txBody>
          <a:bodyPr>
            <a:normAutofit/>
          </a:bodyPr>
          <a:lstStyle/>
          <a:p>
            <a:r>
              <a:rPr lang="en-US" sz="2800" dirty="0" smtClean="0"/>
              <a:t>Where do we find Hyaline cartilage?</a:t>
            </a:r>
            <a:endParaRPr lang="en-US" sz="2800" dirty="0"/>
          </a:p>
        </p:txBody>
      </p:sp>
      <p:sp>
        <p:nvSpPr>
          <p:cNvPr id="3" name="Text Placeholder 2"/>
          <p:cNvSpPr>
            <a:spLocks noGrp="1"/>
          </p:cNvSpPr>
          <p:nvPr>
            <p:ph type="body" idx="2"/>
          </p:nvPr>
        </p:nvSpPr>
        <p:spPr/>
        <p:txBody>
          <a:bodyPr/>
          <a:lstStyle/>
          <a:p>
            <a:endParaRPr lang="en-US" dirty="0"/>
          </a:p>
        </p:txBody>
      </p:sp>
      <p:pic>
        <p:nvPicPr>
          <p:cNvPr id="5" name="Picture 2" descr="C:\Documents and Settings\Bruce.Amundson\My Documents\My Pictures\Sabbatical lab\BioHistology\21150627.JPG"/>
          <p:cNvPicPr>
            <a:picLocks noGrp="1" noChangeAspect="1" noChangeArrowheads="1"/>
          </p:cNvPicPr>
          <p:nvPr>
            <p:ph sz="half" idx="1"/>
          </p:nvPr>
        </p:nvPicPr>
        <p:blipFill>
          <a:blip r:embed="rId2"/>
          <a:srcRect/>
          <a:stretch>
            <a:fillRect/>
          </a:stretch>
        </p:blipFill>
        <p:spPr bwMode="auto">
          <a:xfrm>
            <a:off x="457200" y="914400"/>
            <a:ext cx="3546475" cy="3048000"/>
          </a:xfrm>
          <a:prstGeom prst="rect">
            <a:avLst/>
          </a:prstGeom>
          <a:noFill/>
        </p:spPr>
      </p:pic>
      <p:pic>
        <p:nvPicPr>
          <p:cNvPr id="6" name="Picture 2" descr="C:\Documents and Settings\Bruce.Amundson\My Documents\My Pictures\Sabbatical lab\BioHistology\Copy of 21150627.JPG"/>
          <p:cNvPicPr>
            <a:picLocks noChangeAspect="1" noChangeArrowheads="1"/>
          </p:cNvPicPr>
          <p:nvPr/>
        </p:nvPicPr>
        <p:blipFill>
          <a:blip r:embed="rId3"/>
          <a:srcRect/>
          <a:stretch>
            <a:fillRect/>
          </a:stretch>
        </p:blipFill>
        <p:spPr bwMode="auto">
          <a:xfrm>
            <a:off x="4800600" y="914400"/>
            <a:ext cx="3429000" cy="3124200"/>
          </a:xfrm>
          <a:prstGeom prst="rect">
            <a:avLst/>
          </a:prstGeom>
          <a:noFill/>
        </p:spPr>
      </p:pic>
      <p:sp>
        <p:nvSpPr>
          <p:cNvPr id="7" name="TextBox 6"/>
          <p:cNvSpPr txBox="1"/>
          <p:nvPr/>
        </p:nvSpPr>
        <p:spPr>
          <a:xfrm>
            <a:off x="152400" y="4038600"/>
            <a:ext cx="8839200" cy="2677656"/>
          </a:xfrm>
          <a:prstGeom prst="rect">
            <a:avLst/>
          </a:prstGeom>
          <a:noFill/>
        </p:spPr>
        <p:txBody>
          <a:bodyPr wrap="square" rtlCol="0">
            <a:spAutoFit/>
          </a:bodyPr>
          <a:lstStyle/>
          <a:p>
            <a:pPr marL="342900" indent="-342900">
              <a:buAutoNum type="arabicPeriod"/>
            </a:pPr>
            <a:r>
              <a:rPr lang="en-US" sz="2400" dirty="0" smtClean="0"/>
              <a:t>The fetal skeleton is first made of hyaline cartilage</a:t>
            </a:r>
          </a:p>
          <a:p>
            <a:pPr marL="342900" indent="-342900">
              <a:buAutoNum type="arabicPeriod" startAt="2"/>
            </a:pPr>
            <a:r>
              <a:rPr lang="en-US" sz="2400" dirty="0" smtClean="0"/>
              <a:t>The attachment of the ribs to the sternum is mostly hyaline cartilage.</a:t>
            </a:r>
          </a:p>
          <a:p>
            <a:pPr marL="342900" indent="-342900">
              <a:buAutoNum type="arabicPeriod" startAt="2"/>
            </a:pPr>
            <a:r>
              <a:rPr lang="en-US" sz="2400" dirty="0" smtClean="0"/>
              <a:t>The cartilage found within the respiratory system is this type of cartilage.</a:t>
            </a:r>
          </a:p>
          <a:p>
            <a:pPr marL="342900" indent="-342900">
              <a:buAutoNum type="arabicPeriod" startAt="2"/>
            </a:pPr>
            <a:r>
              <a:rPr lang="en-US" sz="2400" dirty="0" smtClean="0"/>
              <a:t>Hyaline cartilage is found in  many articulations (joints) in the body (next  page). </a:t>
            </a:r>
            <a:endParaRPr lang="en-US" sz="2400" dirty="0"/>
          </a:p>
        </p:txBody>
      </p:sp>
      <p:pic>
        <p:nvPicPr>
          <p:cNvPr id="8" name="Picture 7" descr="C:\Documents and Settings\Bruce.Amundson\My Documents\My Pictures\logo.jpg"/>
          <p:cNvPicPr>
            <a:picLocks noChangeAspect="1" noChangeArrowheads="1"/>
          </p:cNvPicPr>
          <p:nvPr/>
        </p:nvPicPr>
        <p:blipFill>
          <a:blip r:embed="rId4"/>
          <a:srcRect/>
          <a:stretch>
            <a:fillRect/>
          </a:stretch>
        </p:blipFill>
        <p:spPr bwMode="auto">
          <a:xfrm>
            <a:off x="457200" y="3657600"/>
            <a:ext cx="1219200" cy="348342"/>
          </a:xfrm>
          <a:prstGeom prst="rect">
            <a:avLst/>
          </a:prstGeom>
          <a:noFill/>
        </p:spPr>
      </p:pic>
      <p:pic>
        <p:nvPicPr>
          <p:cNvPr id="9" name="Picture 8" descr="C:\Documents and Settings\Bruce.Amundson\My Documents\My Pictures\logo.jpg"/>
          <p:cNvPicPr>
            <a:picLocks noChangeAspect="1" noChangeArrowheads="1"/>
          </p:cNvPicPr>
          <p:nvPr/>
        </p:nvPicPr>
        <p:blipFill>
          <a:blip r:embed="rId4"/>
          <a:srcRect/>
          <a:stretch>
            <a:fillRect/>
          </a:stretch>
        </p:blipFill>
        <p:spPr bwMode="auto">
          <a:xfrm>
            <a:off x="4800600" y="3733800"/>
            <a:ext cx="1219200" cy="348342"/>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81025"/>
            <a:ext cx="3581400" cy="1162050"/>
          </a:xfrm>
        </p:spPr>
        <p:txBody>
          <a:bodyPr>
            <a:normAutofit/>
          </a:bodyPr>
          <a:lstStyle/>
          <a:p>
            <a:r>
              <a:rPr lang="en-US" sz="3200" dirty="0" smtClean="0"/>
              <a:t>Hyaline Cartilage</a:t>
            </a:r>
            <a:endParaRPr lang="en-US" sz="3200" dirty="0"/>
          </a:p>
        </p:txBody>
      </p:sp>
      <p:sp>
        <p:nvSpPr>
          <p:cNvPr id="3" name="Text Placeholder 2"/>
          <p:cNvSpPr>
            <a:spLocks noGrp="1"/>
          </p:cNvSpPr>
          <p:nvPr>
            <p:ph type="body" idx="2"/>
          </p:nvPr>
        </p:nvSpPr>
        <p:spPr>
          <a:xfrm>
            <a:off x="0" y="685800"/>
            <a:ext cx="5105400" cy="5638800"/>
          </a:xfrm>
        </p:spPr>
        <p:txBody>
          <a:bodyPr>
            <a:normAutofit lnSpcReduction="10000"/>
          </a:bodyPr>
          <a:lstStyle/>
          <a:p>
            <a:r>
              <a:rPr lang="en-US" sz="2400" dirty="0" smtClean="0"/>
              <a:t>This type of cartilage  covers the </a:t>
            </a:r>
            <a:r>
              <a:rPr lang="en-US" sz="2400" b="1" dirty="0" err="1" smtClean="0"/>
              <a:t>articular</a:t>
            </a:r>
            <a:r>
              <a:rPr lang="en-US" sz="2400" b="1" dirty="0" smtClean="0"/>
              <a:t> surface </a:t>
            </a:r>
            <a:r>
              <a:rPr lang="en-US" sz="2400" dirty="0" smtClean="0"/>
              <a:t>of bone.  The </a:t>
            </a:r>
            <a:r>
              <a:rPr lang="en-US" sz="2400" dirty="0" err="1" smtClean="0"/>
              <a:t>articular</a:t>
            </a:r>
            <a:r>
              <a:rPr lang="en-US" sz="2400" dirty="0" smtClean="0"/>
              <a:t> surface is the area of the bone involved in an articulation (joint).</a:t>
            </a:r>
          </a:p>
          <a:p>
            <a:endParaRPr lang="en-US" sz="2400" dirty="0" smtClean="0"/>
          </a:p>
          <a:p>
            <a:r>
              <a:rPr lang="en-US" sz="2400" dirty="0" smtClean="0"/>
              <a:t>This tissue is smooth and moist and helps facilitate movement.</a:t>
            </a:r>
          </a:p>
          <a:p>
            <a:endParaRPr lang="en-US" sz="2400" dirty="0" smtClean="0"/>
          </a:p>
          <a:p>
            <a:r>
              <a:rPr lang="en-US" sz="2400" dirty="0" smtClean="0"/>
              <a:t>The meniscus of the knee joint is formed by tough </a:t>
            </a:r>
            <a:r>
              <a:rPr lang="en-US" sz="2400" b="1" dirty="0" err="1" smtClean="0"/>
              <a:t>fibrocartilage</a:t>
            </a:r>
            <a:r>
              <a:rPr lang="en-US" sz="2400" b="1" dirty="0" smtClean="0"/>
              <a:t>.</a:t>
            </a:r>
          </a:p>
          <a:p>
            <a:endParaRPr lang="en-US" sz="2400" b="1" dirty="0" smtClean="0"/>
          </a:p>
          <a:p>
            <a:r>
              <a:rPr lang="en-US" sz="2400" dirty="0" smtClean="0"/>
              <a:t>A third type of cartilage </a:t>
            </a:r>
            <a:r>
              <a:rPr lang="en-US" sz="2400" b="1" dirty="0" smtClean="0"/>
              <a:t>is elastic cartilage.  </a:t>
            </a:r>
            <a:r>
              <a:rPr lang="en-US" sz="2400" dirty="0" smtClean="0"/>
              <a:t>It is very flexible – grab your ear.</a:t>
            </a:r>
          </a:p>
        </p:txBody>
      </p:sp>
      <p:sp>
        <p:nvSpPr>
          <p:cNvPr id="4" name="Content Placeholder 3"/>
          <p:cNvSpPr>
            <a:spLocks noGrp="1"/>
          </p:cNvSpPr>
          <p:nvPr>
            <p:ph sz="half" idx="1"/>
          </p:nvPr>
        </p:nvSpPr>
        <p:spPr>
          <a:xfrm>
            <a:off x="6172200" y="273050"/>
            <a:ext cx="2514600" cy="5853113"/>
          </a:xfrm>
        </p:spPr>
        <p:txBody>
          <a:bodyPr/>
          <a:lstStyle/>
          <a:p>
            <a:endParaRPr lang="en-US" dirty="0"/>
          </a:p>
        </p:txBody>
      </p:sp>
      <p:pic>
        <p:nvPicPr>
          <p:cNvPr id="6" name="Picture 2" descr="C:\Documents and Settings\Bruce.Amundson\My Documents\My Pictures\Sabbatical lab\Models\P1000977.JPG"/>
          <p:cNvPicPr>
            <a:picLocks noChangeAspect="1" noChangeArrowheads="1"/>
          </p:cNvPicPr>
          <p:nvPr/>
        </p:nvPicPr>
        <p:blipFill>
          <a:blip r:embed="rId2" cstate="print"/>
          <a:srcRect/>
          <a:stretch>
            <a:fillRect/>
          </a:stretch>
        </p:blipFill>
        <p:spPr bwMode="auto">
          <a:xfrm>
            <a:off x="5105400" y="304800"/>
            <a:ext cx="3352800" cy="6324600"/>
          </a:xfrm>
          <a:prstGeom prst="rect">
            <a:avLst/>
          </a:prstGeom>
          <a:noFill/>
        </p:spPr>
      </p:pic>
      <p:sp>
        <p:nvSpPr>
          <p:cNvPr id="7" name="TextBox 6"/>
          <p:cNvSpPr txBox="1"/>
          <p:nvPr/>
        </p:nvSpPr>
        <p:spPr>
          <a:xfrm>
            <a:off x="6400800" y="5181600"/>
            <a:ext cx="2057400" cy="923330"/>
          </a:xfrm>
          <a:prstGeom prst="rect">
            <a:avLst/>
          </a:prstGeom>
          <a:noFill/>
        </p:spPr>
        <p:txBody>
          <a:bodyPr wrap="square" rtlCol="0">
            <a:spAutoFit/>
          </a:bodyPr>
          <a:lstStyle/>
          <a:p>
            <a:r>
              <a:rPr lang="en-US" dirty="0" smtClean="0">
                <a:solidFill>
                  <a:schemeClr val="bg1"/>
                </a:solidFill>
              </a:rPr>
              <a:t>Hyaline cartilage covering </a:t>
            </a:r>
            <a:r>
              <a:rPr lang="en-US" dirty="0" err="1" smtClean="0">
                <a:solidFill>
                  <a:schemeClr val="bg1"/>
                </a:solidFill>
              </a:rPr>
              <a:t>articular</a:t>
            </a:r>
            <a:r>
              <a:rPr lang="en-US" dirty="0" smtClean="0">
                <a:solidFill>
                  <a:schemeClr val="bg1"/>
                </a:solidFill>
              </a:rPr>
              <a:t> surface</a:t>
            </a:r>
            <a:endParaRPr lang="en-US" dirty="0">
              <a:solidFill>
                <a:schemeClr val="bg1"/>
              </a:solidFill>
            </a:endParaRPr>
          </a:p>
        </p:txBody>
      </p:sp>
      <p:cxnSp>
        <p:nvCxnSpPr>
          <p:cNvPr id="9" name="Straight Arrow Connector 8"/>
          <p:cNvCxnSpPr/>
          <p:nvPr/>
        </p:nvCxnSpPr>
        <p:spPr>
          <a:xfrm rot="16200000" flipV="1">
            <a:off x="5943600" y="3657600"/>
            <a:ext cx="2438400" cy="7620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3" name="Elbow Connector 12"/>
          <p:cNvCxnSpPr/>
          <p:nvPr/>
        </p:nvCxnSpPr>
        <p:spPr>
          <a:xfrm flipV="1">
            <a:off x="4495800" y="3657600"/>
            <a:ext cx="2133600" cy="1143000"/>
          </a:xfrm>
          <a:prstGeom prst="bentConnector3">
            <a:avLst>
              <a:gd name="adj1" fmla="val 50000"/>
            </a:avLst>
          </a:prstGeom>
          <a:ln>
            <a:tailEnd type="arrow"/>
          </a:ln>
        </p:spPr>
        <p:style>
          <a:lnRef idx="3">
            <a:schemeClr val="dk1"/>
          </a:lnRef>
          <a:fillRef idx="0">
            <a:schemeClr val="dk1"/>
          </a:fillRef>
          <a:effectRef idx="2">
            <a:schemeClr val="dk1"/>
          </a:effectRef>
          <a:fontRef idx="minor">
            <a:schemeClr val="tx1"/>
          </a:fontRef>
        </p:style>
      </p:cxn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4038600" cy="1162050"/>
          </a:xfrm>
        </p:spPr>
        <p:txBody>
          <a:bodyPr>
            <a:noAutofit/>
          </a:bodyPr>
          <a:lstStyle/>
          <a:p>
            <a:r>
              <a:rPr lang="en-US" sz="3200" dirty="0" smtClean="0"/>
              <a:t>Connective Tissue</a:t>
            </a:r>
            <a:br>
              <a:rPr lang="en-US" sz="3200" dirty="0" smtClean="0"/>
            </a:br>
            <a:r>
              <a:rPr lang="en-US" sz="3200" dirty="0" smtClean="0"/>
              <a:t>Bone</a:t>
            </a:r>
            <a:endParaRPr lang="en-US" sz="3200" dirty="0"/>
          </a:p>
        </p:txBody>
      </p:sp>
      <p:sp>
        <p:nvSpPr>
          <p:cNvPr id="3" name="Text Placeholder 2"/>
          <p:cNvSpPr>
            <a:spLocks noGrp="1"/>
          </p:cNvSpPr>
          <p:nvPr>
            <p:ph type="body" idx="2"/>
          </p:nvPr>
        </p:nvSpPr>
        <p:spPr>
          <a:xfrm>
            <a:off x="228600" y="1371600"/>
            <a:ext cx="4038600" cy="4754563"/>
          </a:xfrm>
        </p:spPr>
        <p:txBody>
          <a:bodyPr>
            <a:normAutofit lnSpcReduction="10000"/>
          </a:bodyPr>
          <a:lstStyle/>
          <a:p>
            <a:r>
              <a:rPr lang="en-US" sz="2400" dirty="0" smtClean="0"/>
              <a:t>A typical human skeleton contains 206 bones.</a:t>
            </a:r>
          </a:p>
          <a:p>
            <a:endParaRPr lang="en-US" sz="2400" dirty="0" smtClean="0"/>
          </a:p>
          <a:p>
            <a:r>
              <a:rPr lang="en-US" sz="2400" dirty="0" smtClean="0"/>
              <a:t>Your bones are involved in support, protection, movement, mineral metabolism and  blood cell production.</a:t>
            </a:r>
          </a:p>
          <a:p>
            <a:endParaRPr lang="en-US" sz="2400" dirty="0"/>
          </a:p>
          <a:p>
            <a:r>
              <a:rPr lang="en-US" sz="2400" dirty="0" smtClean="0"/>
              <a:t>In the next slides, we will look at a long bone macroscopically and microscopically.</a:t>
            </a:r>
          </a:p>
        </p:txBody>
      </p:sp>
      <p:pic>
        <p:nvPicPr>
          <p:cNvPr id="3074" name="Picture 2" descr="C:\Documents and Settings\Bruce.Amundson\My Documents\My Pictures\Sabbatical lab\Models\P1000974.JPG"/>
          <p:cNvPicPr>
            <a:picLocks noGrp="1" noChangeAspect="1" noChangeArrowheads="1"/>
          </p:cNvPicPr>
          <p:nvPr>
            <p:ph sz="half" idx="1"/>
          </p:nvPr>
        </p:nvPicPr>
        <p:blipFill>
          <a:blip r:embed="rId2" cstate="print"/>
          <a:srcRect/>
          <a:stretch>
            <a:fillRect/>
          </a:stretch>
        </p:blipFill>
        <p:spPr bwMode="auto">
          <a:xfrm>
            <a:off x="4419600" y="381000"/>
            <a:ext cx="4389835" cy="6127750"/>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3050"/>
            <a:ext cx="4038600" cy="1162050"/>
          </a:xfrm>
        </p:spPr>
        <p:txBody>
          <a:bodyPr>
            <a:normAutofit/>
          </a:bodyPr>
          <a:lstStyle/>
          <a:p>
            <a:r>
              <a:rPr lang="en-US" sz="3200" dirty="0" smtClean="0"/>
              <a:t>Connective tissue</a:t>
            </a:r>
            <a:br>
              <a:rPr lang="en-US" sz="3200" dirty="0" smtClean="0"/>
            </a:br>
            <a:r>
              <a:rPr lang="en-US" sz="3200" dirty="0" smtClean="0"/>
              <a:t>Bone</a:t>
            </a:r>
            <a:endParaRPr lang="en-US" sz="3200" dirty="0"/>
          </a:p>
        </p:txBody>
      </p:sp>
      <p:sp>
        <p:nvSpPr>
          <p:cNvPr id="3" name="Text Placeholder 2"/>
          <p:cNvSpPr>
            <a:spLocks noGrp="1"/>
          </p:cNvSpPr>
          <p:nvPr>
            <p:ph type="body" idx="2"/>
          </p:nvPr>
        </p:nvSpPr>
        <p:spPr>
          <a:xfrm>
            <a:off x="228600" y="1371600"/>
            <a:ext cx="4648200" cy="4754563"/>
          </a:xfrm>
        </p:spPr>
        <p:txBody>
          <a:bodyPr>
            <a:normAutofit lnSpcReduction="10000"/>
          </a:bodyPr>
          <a:lstStyle/>
          <a:p>
            <a:r>
              <a:rPr lang="en-US" sz="2400" dirty="0" smtClean="0"/>
              <a:t>The long bone presented in the picture and diagram is a human femur.</a:t>
            </a:r>
          </a:p>
          <a:p>
            <a:endParaRPr lang="en-US" sz="2400" dirty="0" smtClean="0"/>
          </a:p>
          <a:p>
            <a:r>
              <a:rPr lang="en-US" sz="2400" dirty="0" smtClean="0"/>
              <a:t>We can see that the structure is not solid (compact) bone all the way through.</a:t>
            </a:r>
          </a:p>
          <a:p>
            <a:endParaRPr lang="en-US" sz="2400" dirty="0" smtClean="0"/>
          </a:p>
          <a:p>
            <a:r>
              <a:rPr lang="en-US" sz="2400" dirty="0" smtClean="0"/>
              <a:t>We note the presence of the marrow cavity.  Red bone marrow is involved in the production of blood cells.</a:t>
            </a:r>
            <a:endParaRPr lang="en-US" sz="2400" dirty="0"/>
          </a:p>
        </p:txBody>
      </p:sp>
      <p:sp>
        <p:nvSpPr>
          <p:cNvPr id="4" name="Content Placeholder 3"/>
          <p:cNvSpPr>
            <a:spLocks noGrp="1"/>
          </p:cNvSpPr>
          <p:nvPr>
            <p:ph sz="half" idx="1"/>
          </p:nvPr>
        </p:nvSpPr>
        <p:spPr>
          <a:xfrm>
            <a:off x="5791200" y="304800"/>
            <a:ext cx="2825750" cy="5853113"/>
          </a:xfrm>
        </p:spPr>
        <p:txBody>
          <a:bodyPr/>
          <a:lstStyle/>
          <a:p>
            <a:endParaRPr lang="en-US"/>
          </a:p>
        </p:txBody>
      </p:sp>
      <p:pic>
        <p:nvPicPr>
          <p:cNvPr id="10242" name="Picture 2" descr="C:\Documents and Settings\Bruce.Amundson\My Documents\My Pictures\long bone.gif"/>
          <p:cNvPicPr>
            <a:picLocks noChangeAspect="1" noChangeArrowheads="1"/>
          </p:cNvPicPr>
          <p:nvPr/>
        </p:nvPicPr>
        <p:blipFill>
          <a:blip r:embed="rId2"/>
          <a:srcRect/>
          <a:stretch>
            <a:fillRect/>
          </a:stretch>
        </p:blipFill>
        <p:spPr bwMode="auto">
          <a:xfrm>
            <a:off x="6172200" y="838200"/>
            <a:ext cx="2670983" cy="2771775"/>
          </a:xfrm>
          <a:prstGeom prst="rect">
            <a:avLst/>
          </a:prstGeom>
          <a:noFill/>
        </p:spPr>
      </p:pic>
      <p:pic>
        <p:nvPicPr>
          <p:cNvPr id="10243" name="Picture 3" descr="C:\Documents and Settings\Bruce.Amundson\My Documents\My Pictures\cross-section long bone.gif"/>
          <p:cNvPicPr>
            <a:picLocks noChangeAspect="1" noChangeArrowheads="1"/>
          </p:cNvPicPr>
          <p:nvPr/>
        </p:nvPicPr>
        <p:blipFill>
          <a:blip r:embed="rId3"/>
          <a:srcRect/>
          <a:stretch>
            <a:fillRect/>
          </a:stretch>
        </p:blipFill>
        <p:spPr bwMode="auto">
          <a:xfrm>
            <a:off x="6172201" y="3581400"/>
            <a:ext cx="2667000" cy="1905000"/>
          </a:xfrm>
          <a:prstGeom prst="rect">
            <a:avLst/>
          </a:prstGeom>
          <a:noFill/>
        </p:spPr>
      </p:pic>
      <p:pic>
        <p:nvPicPr>
          <p:cNvPr id="7" name="Picture 2" descr="C:\Documents and Settings\Bruce.Amundson\My Documents\My Pictures\Sabbatical lab\Models\P1000966.JPG"/>
          <p:cNvPicPr>
            <a:picLocks noChangeAspect="1" noChangeArrowheads="1"/>
          </p:cNvPicPr>
          <p:nvPr/>
        </p:nvPicPr>
        <p:blipFill>
          <a:blip r:embed="rId4" cstate="print"/>
          <a:srcRect/>
          <a:stretch>
            <a:fillRect/>
          </a:stretch>
        </p:blipFill>
        <p:spPr bwMode="auto">
          <a:xfrm rot="5400000">
            <a:off x="3124200" y="2514600"/>
            <a:ext cx="4800600" cy="1295400"/>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228600" y="274638"/>
            <a:ext cx="8686800" cy="1143000"/>
          </a:xfrm>
        </p:spPr>
        <p:txBody>
          <a:bodyPr>
            <a:normAutofit fontScale="90000"/>
          </a:bodyPr>
          <a:lstStyle/>
          <a:p>
            <a:r>
              <a:rPr lang="en-US" dirty="0" smtClean="0"/>
              <a:t>Bone is a living tissue with the bone cells (</a:t>
            </a:r>
            <a:r>
              <a:rPr lang="en-US" dirty="0" err="1" smtClean="0"/>
              <a:t>osteocytes</a:t>
            </a:r>
            <a:r>
              <a:rPr lang="en-US" dirty="0" smtClean="0"/>
              <a:t>) imbedded in the solid bone.</a:t>
            </a:r>
            <a:endParaRPr lang="en-US" dirty="0"/>
          </a:p>
        </p:txBody>
      </p:sp>
      <p:sp>
        <p:nvSpPr>
          <p:cNvPr id="10" name="Content Placeholder 9"/>
          <p:cNvSpPr>
            <a:spLocks noGrp="1"/>
          </p:cNvSpPr>
          <p:nvPr>
            <p:ph sz="half" idx="1"/>
          </p:nvPr>
        </p:nvSpPr>
        <p:spPr>
          <a:xfrm>
            <a:off x="0" y="1752600"/>
            <a:ext cx="4648200" cy="4525963"/>
          </a:xfrm>
        </p:spPr>
        <p:txBody>
          <a:bodyPr>
            <a:normAutofit fontScale="92500"/>
          </a:bodyPr>
          <a:lstStyle/>
          <a:p>
            <a:r>
              <a:rPr lang="en-US" dirty="0" smtClean="0"/>
              <a:t>The living bone cells must be nourished and supported in numerous ways.</a:t>
            </a:r>
          </a:p>
          <a:p>
            <a:endParaRPr lang="en-US" dirty="0" smtClean="0"/>
          </a:p>
          <a:p>
            <a:r>
              <a:rPr lang="en-US" dirty="0" smtClean="0"/>
              <a:t>Note the </a:t>
            </a:r>
            <a:r>
              <a:rPr lang="en-US" dirty="0" err="1" smtClean="0"/>
              <a:t>haversian</a:t>
            </a:r>
            <a:r>
              <a:rPr lang="en-US" dirty="0" smtClean="0"/>
              <a:t> canals coursing through the solid bone in this micrograph.</a:t>
            </a:r>
          </a:p>
          <a:p>
            <a:endParaRPr lang="en-US" dirty="0" smtClean="0"/>
          </a:p>
          <a:p>
            <a:r>
              <a:rPr lang="en-US" dirty="0" smtClean="0"/>
              <a:t>The bone cells are organized around these </a:t>
            </a:r>
            <a:r>
              <a:rPr lang="en-US" dirty="0" err="1" smtClean="0"/>
              <a:t>haversian</a:t>
            </a:r>
            <a:r>
              <a:rPr lang="en-US" dirty="0" smtClean="0"/>
              <a:t> canals.  </a:t>
            </a:r>
          </a:p>
          <a:p>
            <a:endParaRPr lang="en-US" dirty="0" smtClean="0"/>
          </a:p>
          <a:p>
            <a:endParaRPr lang="en-US" dirty="0"/>
          </a:p>
        </p:txBody>
      </p:sp>
      <p:sp>
        <p:nvSpPr>
          <p:cNvPr id="11" name="Content Placeholder 10"/>
          <p:cNvSpPr>
            <a:spLocks noGrp="1"/>
          </p:cNvSpPr>
          <p:nvPr>
            <p:ph sz="half" idx="2"/>
          </p:nvPr>
        </p:nvSpPr>
        <p:spPr/>
        <p:txBody>
          <a:bodyPr>
            <a:normAutofit fontScale="92500"/>
          </a:bodyPr>
          <a:lstStyle/>
          <a:p>
            <a:endParaRPr lang="en-US"/>
          </a:p>
        </p:txBody>
      </p:sp>
      <p:pic>
        <p:nvPicPr>
          <p:cNvPr id="11266" name="Picture 2" descr="C:\Documents and Settings\Bruce.Amundson\My Documents\My Pictures\Sabbatical lab\BioHistology\21151915.JPG"/>
          <p:cNvPicPr>
            <a:picLocks noChangeAspect="1" noChangeArrowheads="1"/>
          </p:cNvPicPr>
          <p:nvPr/>
        </p:nvPicPr>
        <p:blipFill>
          <a:blip r:embed="rId2"/>
          <a:srcRect/>
          <a:stretch>
            <a:fillRect/>
          </a:stretch>
        </p:blipFill>
        <p:spPr bwMode="auto">
          <a:xfrm>
            <a:off x="4876800" y="2133600"/>
            <a:ext cx="3657600" cy="3733800"/>
          </a:xfrm>
          <a:prstGeom prst="rect">
            <a:avLst/>
          </a:prstGeom>
          <a:noFill/>
        </p:spPr>
      </p:pic>
      <p:pic>
        <p:nvPicPr>
          <p:cNvPr id="7" name="Picture 6" descr="C:\Documents and Settings\Bruce.Amundson\My Documents\My Pictures\logo.jpg"/>
          <p:cNvPicPr>
            <a:picLocks noChangeAspect="1" noChangeArrowheads="1"/>
          </p:cNvPicPr>
          <p:nvPr/>
        </p:nvPicPr>
        <p:blipFill>
          <a:blip r:embed="rId3"/>
          <a:srcRect/>
          <a:stretch>
            <a:fillRect/>
          </a:stretch>
        </p:blipFill>
        <p:spPr bwMode="auto">
          <a:xfrm>
            <a:off x="4876800" y="5562600"/>
            <a:ext cx="1143000" cy="326571"/>
          </a:xfrm>
          <a:prstGeom prst="rect">
            <a:avLst/>
          </a:prstGeom>
          <a:noFill/>
        </p:spPr>
      </p:pic>
      <p:sp>
        <p:nvSpPr>
          <p:cNvPr id="12" name="TextBox 11"/>
          <p:cNvSpPr txBox="1"/>
          <p:nvPr/>
        </p:nvSpPr>
        <p:spPr>
          <a:xfrm>
            <a:off x="5257800" y="6248400"/>
            <a:ext cx="2590800" cy="461665"/>
          </a:xfrm>
          <a:prstGeom prst="rect">
            <a:avLst/>
          </a:prstGeom>
          <a:noFill/>
        </p:spPr>
        <p:txBody>
          <a:bodyPr wrap="square" rtlCol="0">
            <a:spAutoFit/>
          </a:bodyPr>
          <a:lstStyle/>
          <a:p>
            <a:r>
              <a:rPr lang="en-US" sz="2400" dirty="0" err="1" smtClean="0">
                <a:solidFill>
                  <a:schemeClr val="bg1"/>
                </a:solidFill>
              </a:rPr>
              <a:t>Haversian</a:t>
            </a:r>
            <a:r>
              <a:rPr lang="en-US" sz="2400" dirty="0" smtClean="0">
                <a:solidFill>
                  <a:schemeClr val="bg1"/>
                </a:solidFill>
              </a:rPr>
              <a:t> canals</a:t>
            </a:r>
            <a:endParaRPr lang="en-US" sz="2400" dirty="0">
              <a:solidFill>
                <a:schemeClr val="bg1"/>
              </a:solidFill>
            </a:endParaRPr>
          </a:p>
        </p:txBody>
      </p:sp>
      <p:cxnSp>
        <p:nvCxnSpPr>
          <p:cNvPr id="14" name="Straight Arrow Connector 13"/>
          <p:cNvCxnSpPr/>
          <p:nvPr/>
        </p:nvCxnSpPr>
        <p:spPr>
          <a:xfrm rot="16200000" flipV="1">
            <a:off x="4419600" y="4648200"/>
            <a:ext cx="3048000" cy="152400"/>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16" name="Straight Arrow Connector 15"/>
          <p:cNvCxnSpPr/>
          <p:nvPr/>
        </p:nvCxnSpPr>
        <p:spPr>
          <a:xfrm rot="5400000" flipH="1" flipV="1">
            <a:off x="5867400" y="3657600"/>
            <a:ext cx="1066800" cy="914400"/>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228600"/>
            <a:ext cx="9144000" cy="1143000"/>
          </a:xfrm>
        </p:spPr>
        <p:txBody>
          <a:bodyPr>
            <a:normAutofit fontScale="90000"/>
          </a:bodyPr>
          <a:lstStyle/>
          <a:p>
            <a:r>
              <a:rPr lang="en-US" b="0" dirty="0" smtClean="0"/>
              <a:t>The </a:t>
            </a:r>
            <a:r>
              <a:rPr lang="en-US" b="0" dirty="0" err="1" smtClean="0"/>
              <a:t>haversian</a:t>
            </a:r>
            <a:r>
              <a:rPr lang="en-US" b="0" dirty="0" smtClean="0"/>
              <a:t> canal and surrounding bone cells make up what’s called a </a:t>
            </a:r>
            <a:r>
              <a:rPr lang="en-US" dirty="0" err="1" smtClean="0"/>
              <a:t>haversian</a:t>
            </a:r>
            <a:r>
              <a:rPr lang="en-US" dirty="0" smtClean="0"/>
              <a:t> system </a:t>
            </a:r>
            <a:endParaRPr lang="en-US" dirty="0"/>
          </a:p>
        </p:txBody>
      </p:sp>
      <p:pic>
        <p:nvPicPr>
          <p:cNvPr id="2050" name="Picture 2" descr="C:\Documents and Settings\Bruce.Amundson\My Documents\My Pictures\Sabbatical lab\Models\P1000947.JPG"/>
          <p:cNvPicPr>
            <a:picLocks noGrp="1" noChangeAspect="1" noChangeArrowheads="1"/>
          </p:cNvPicPr>
          <p:nvPr>
            <p:ph sz="half" idx="1"/>
          </p:nvPr>
        </p:nvPicPr>
        <p:blipFill>
          <a:blip r:embed="rId2" cstate="print"/>
          <a:stretch>
            <a:fillRect/>
          </a:stretch>
        </p:blipFill>
        <p:spPr bwMode="auto">
          <a:xfrm>
            <a:off x="152400" y="3505200"/>
            <a:ext cx="3048000" cy="3027308"/>
          </a:xfrm>
          <a:prstGeom prst="rect">
            <a:avLst/>
          </a:prstGeom>
          <a:noFill/>
        </p:spPr>
      </p:pic>
      <p:pic>
        <p:nvPicPr>
          <p:cNvPr id="8" name="Picture 5" descr="C:\Documents and Settings\Bruce.Amundson\My Documents\My Pictures\Sabbatical lab\BioHistology\21152919.JPG"/>
          <p:cNvPicPr>
            <a:picLocks noGrp="1" noChangeAspect="1" noChangeArrowheads="1"/>
          </p:cNvPicPr>
          <p:nvPr>
            <p:ph sz="half" idx="2"/>
          </p:nvPr>
        </p:nvPicPr>
        <p:blipFill>
          <a:blip r:embed="rId3"/>
          <a:srcRect/>
          <a:stretch>
            <a:fillRect/>
          </a:stretch>
        </p:blipFill>
        <p:spPr bwMode="auto">
          <a:xfrm>
            <a:off x="5791200" y="3387692"/>
            <a:ext cx="2895600" cy="3165508"/>
          </a:xfrm>
          <a:prstGeom prst="rect">
            <a:avLst/>
          </a:prstGeom>
          <a:noFill/>
        </p:spPr>
      </p:pic>
      <p:sp>
        <p:nvSpPr>
          <p:cNvPr id="9" name="TextBox 8"/>
          <p:cNvSpPr txBox="1"/>
          <p:nvPr/>
        </p:nvSpPr>
        <p:spPr>
          <a:xfrm>
            <a:off x="0" y="1676400"/>
            <a:ext cx="9144000" cy="830997"/>
          </a:xfrm>
          <a:prstGeom prst="rect">
            <a:avLst/>
          </a:prstGeom>
          <a:noFill/>
        </p:spPr>
        <p:txBody>
          <a:bodyPr wrap="square" rtlCol="0">
            <a:spAutoFit/>
          </a:bodyPr>
          <a:lstStyle/>
          <a:p>
            <a:r>
              <a:rPr lang="en-US" sz="2400" dirty="0" smtClean="0"/>
              <a:t>Comparing the bone chip model to a high power micrograph of bone should prove helpful to our understanding of this tissue.</a:t>
            </a:r>
            <a:endParaRPr lang="en-US" sz="2400" dirty="0"/>
          </a:p>
        </p:txBody>
      </p:sp>
      <p:sp>
        <p:nvSpPr>
          <p:cNvPr id="10" name="TextBox 9"/>
          <p:cNvSpPr txBox="1"/>
          <p:nvPr/>
        </p:nvSpPr>
        <p:spPr>
          <a:xfrm>
            <a:off x="3352800" y="3886200"/>
            <a:ext cx="2057400" cy="400110"/>
          </a:xfrm>
          <a:prstGeom prst="rect">
            <a:avLst/>
          </a:prstGeom>
          <a:noFill/>
        </p:spPr>
        <p:txBody>
          <a:bodyPr wrap="square" rtlCol="0">
            <a:spAutoFit/>
          </a:bodyPr>
          <a:lstStyle/>
          <a:p>
            <a:r>
              <a:rPr lang="en-US" sz="2000" dirty="0" err="1" smtClean="0">
                <a:solidFill>
                  <a:schemeClr val="bg1"/>
                </a:solidFill>
              </a:rPr>
              <a:t>Haversian</a:t>
            </a:r>
            <a:r>
              <a:rPr lang="en-US" sz="2000" dirty="0" smtClean="0">
                <a:solidFill>
                  <a:schemeClr val="bg1"/>
                </a:solidFill>
              </a:rPr>
              <a:t> canal</a:t>
            </a:r>
            <a:endParaRPr lang="en-US" sz="2000" dirty="0">
              <a:solidFill>
                <a:schemeClr val="bg1"/>
              </a:solidFill>
            </a:endParaRPr>
          </a:p>
        </p:txBody>
      </p:sp>
      <p:cxnSp>
        <p:nvCxnSpPr>
          <p:cNvPr id="12" name="Straight Arrow Connector 11"/>
          <p:cNvCxnSpPr>
            <a:stCxn id="10" idx="1"/>
          </p:cNvCxnSpPr>
          <p:nvPr/>
        </p:nvCxnSpPr>
        <p:spPr>
          <a:xfrm rot="10800000" flipV="1">
            <a:off x="1752600" y="4086255"/>
            <a:ext cx="1600200" cy="514290"/>
          </a:xfrm>
          <a:prstGeom prst="straightConnector1">
            <a:avLst/>
          </a:prstGeom>
          <a:ln>
            <a:solidFill>
              <a:srgbClr val="FF0000"/>
            </a:solidFill>
            <a:tailEnd type="arrow"/>
          </a:ln>
        </p:spPr>
        <p:style>
          <a:lnRef idx="3">
            <a:schemeClr val="accent3"/>
          </a:lnRef>
          <a:fillRef idx="0">
            <a:schemeClr val="accent3"/>
          </a:fillRef>
          <a:effectRef idx="2">
            <a:schemeClr val="accent3"/>
          </a:effectRef>
          <a:fontRef idx="minor">
            <a:schemeClr val="tx1"/>
          </a:fontRef>
        </p:style>
      </p:cxnSp>
      <p:cxnSp>
        <p:nvCxnSpPr>
          <p:cNvPr id="14" name="Straight Arrow Connector 13"/>
          <p:cNvCxnSpPr/>
          <p:nvPr/>
        </p:nvCxnSpPr>
        <p:spPr>
          <a:xfrm>
            <a:off x="5257800" y="4114800"/>
            <a:ext cx="1905000" cy="914400"/>
          </a:xfrm>
          <a:prstGeom prst="straightConnector1">
            <a:avLst/>
          </a:prstGeom>
          <a:ln>
            <a:solidFill>
              <a:srgbClr val="FF0000"/>
            </a:solidFill>
            <a:tailEnd type="arrow"/>
          </a:ln>
        </p:spPr>
        <p:style>
          <a:lnRef idx="3">
            <a:schemeClr val="accent3"/>
          </a:lnRef>
          <a:fillRef idx="0">
            <a:schemeClr val="accent3"/>
          </a:fillRef>
          <a:effectRef idx="2">
            <a:schemeClr val="accent3"/>
          </a:effectRef>
          <a:fontRef idx="minor">
            <a:schemeClr val="tx1"/>
          </a:fontRef>
        </p:style>
      </p:cxnSp>
      <p:sp>
        <p:nvSpPr>
          <p:cNvPr id="15" name="TextBox 14"/>
          <p:cNvSpPr txBox="1"/>
          <p:nvPr/>
        </p:nvSpPr>
        <p:spPr>
          <a:xfrm>
            <a:off x="3200400" y="4800600"/>
            <a:ext cx="2590800" cy="369332"/>
          </a:xfrm>
          <a:prstGeom prst="rect">
            <a:avLst/>
          </a:prstGeom>
          <a:noFill/>
        </p:spPr>
        <p:txBody>
          <a:bodyPr wrap="square" rtlCol="0">
            <a:spAutoFit/>
          </a:bodyPr>
          <a:lstStyle/>
          <a:p>
            <a:r>
              <a:rPr lang="en-US" b="1" dirty="0" smtClean="0">
                <a:solidFill>
                  <a:schemeClr val="bg1"/>
                </a:solidFill>
              </a:rPr>
              <a:t>Bone cells (</a:t>
            </a:r>
            <a:r>
              <a:rPr lang="en-US" b="1" dirty="0" err="1" smtClean="0">
                <a:solidFill>
                  <a:schemeClr val="bg1"/>
                </a:solidFill>
              </a:rPr>
              <a:t>osteocytes</a:t>
            </a:r>
            <a:r>
              <a:rPr lang="en-US" b="1" dirty="0" smtClean="0">
                <a:solidFill>
                  <a:schemeClr val="bg1"/>
                </a:solidFill>
              </a:rPr>
              <a:t>)</a:t>
            </a:r>
            <a:endParaRPr lang="en-US" b="1" dirty="0">
              <a:solidFill>
                <a:schemeClr val="bg1"/>
              </a:solidFill>
            </a:endParaRPr>
          </a:p>
        </p:txBody>
      </p:sp>
      <p:cxnSp>
        <p:nvCxnSpPr>
          <p:cNvPr id="17" name="Straight Arrow Connector 16"/>
          <p:cNvCxnSpPr>
            <a:stCxn id="15" idx="1"/>
          </p:cNvCxnSpPr>
          <p:nvPr/>
        </p:nvCxnSpPr>
        <p:spPr>
          <a:xfrm rot="10800000">
            <a:off x="1219200" y="4648200"/>
            <a:ext cx="1981200" cy="33706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3" name="Straight Arrow Connector 22"/>
          <p:cNvCxnSpPr/>
          <p:nvPr/>
        </p:nvCxnSpPr>
        <p:spPr>
          <a:xfrm>
            <a:off x="5638800" y="4953000"/>
            <a:ext cx="838200"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6" name="Straight Arrow Connector 25"/>
          <p:cNvCxnSpPr/>
          <p:nvPr/>
        </p:nvCxnSpPr>
        <p:spPr>
          <a:xfrm>
            <a:off x="5638800" y="4953000"/>
            <a:ext cx="914400" cy="3048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8" name="TextBox 27"/>
          <p:cNvSpPr txBox="1"/>
          <p:nvPr/>
        </p:nvSpPr>
        <p:spPr>
          <a:xfrm>
            <a:off x="2819400" y="6211669"/>
            <a:ext cx="3200400" cy="646331"/>
          </a:xfrm>
          <a:prstGeom prst="rect">
            <a:avLst/>
          </a:prstGeom>
          <a:noFill/>
        </p:spPr>
        <p:txBody>
          <a:bodyPr wrap="square" rtlCol="0">
            <a:spAutoFit/>
          </a:bodyPr>
          <a:lstStyle/>
          <a:p>
            <a:r>
              <a:rPr lang="en-US" b="1" dirty="0" err="1" smtClean="0">
                <a:solidFill>
                  <a:schemeClr val="bg1"/>
                </a:solidFill>
              </a:rPr>
              <a:t>Canaliculi</a:t>
            </a:r>
            <a:r>
              <a:rPr lang="en-US" b="1" dirty="0" smtClean="0">
                <a:solidFill>
                  <a:schemeClr val="bg1"/>
                </a:solidFill>
              </a:rPr>
              <a:t> </a:t>
            </a:r>
            <a:r>
              <a:rPr lang="en-US" dirty="0" smtClean="0"/>
              <a:t>– </a:t>
            </a:r>
            <a:r>
              <a:rPr lang="en-US" dirty="0" smtClean="0">
                <a:solidFill>
                  <a:schemeClr val="bg1"/>
                </a:solidFill>
              </a:rPr>
              <a:t>little channels of communication</a:t>
            </a:r>
            <a:endParaRPr lang="en-US" dirty="0">
              <a:solidFill>
                <a:schemeClr val="bg1"/>
              </a:solidFill>
            </a:endParaRPr>
          </a:p>
        </p:txBody>
      </p:sp>
      <p:cxnSp>
        <p:nvCxnSpPr>
          <p:cNvPr id="30" name="Straight Arrow Connector 29"/>
          <p:cNvCxnSpPr/>
          <p:nvPr/>
        </p:nvCxnSpPr>
        <p:spPr>
          <a:xfrm flipV="1">
            <a:off x="5334000" y="5943600"/>
            <a:ext cx="1828800" cy="7620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5" name="Straight Arrow Connector 34"/>
          <p:cNvCxnSpPr/>
          <p:nvPr/>
        </p:nvCxnSpPr>
        <p:spPr>
          <a:xfrm rot="10800000">
            <a:off x="1066800" y="4800600"/>
            <a:ext cx="1905000" cy="15240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7" name="Straight Arrow Connector 36"/>
          <p:cNvCxnSpPr/>
          <p:nvPr/>
        </p:nvCxnSpPr>
        <p:spPr>
          <a:xfrm rot="10800000">
            <a:off x="1066800" y="4419600"/>
            <a:ext cx="533400" cy="3048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41" name="TextBox 40"/>
          <p:cNvSpPr txBox="1"/>
          <p:nvPr/>
        </p:nvSpPr>
        <p:spPr>
          <a:xfrm>
            <a:off x="3657600" y="2667000"/>
            <a:ext cx="4800600" cy="646331"/>
          </a:xfrm>
          <a:prstGeom prst="rect">
            <a:avLst/>
          </a:prstGeom>
          <a:noFill/>
        </p:spPr>
        <p:txBody>
          <a:bodyPr wrap="square" rtlCol="0">
            <a:spAutoFit/>
          </a:bodyPr>
          <a:lstStyle/>
          <a:p>
            <a:r>
              <a:rPr lang="en-US" b="1" dirty="0" smtClean="0">
                <a:solidFill>
                  <a:schemeClr val="bg1"/>
                </a:solidFill>
              </a:rPr>
              <a:t>Matrix –</a:t>
            </a:r>
            <a:r>
              <a:rPr lang="en-US" dirty="0" smtClean="0"/>
              <a:t> the mineral-based  substance between bone cells (the hard, compact bone)</a:t>
            </a:r>
            <a:endParaRPr lang="en-US" dirty="0"/>
          </a:p>
        </p:txBody>
      </p:sp>
      <p:cxnSp>
        <p:nvCxnSpPr>
          <p:cNvPr id="43" name="Straight Arrow Connector 42"/>
          <p:cNvCxnSpPr/>
          <p:nvPr/>
        </p:nvCxnSpPr>
        <p:spPr>
          <a:xfrm rot="10800000" flipV="1">
            <a:off x="1828800" y="2895600"/>
            <a:ext cx="1752600" cy="9144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45" name="Straight Arrow Connector 44"/>
          <p:cNvCxnSpPr/>
          <p:nvPr/>
        </p:nvCxnSpPr>
        <p:spPr>
          <a:xfrm>
            <a:off x="4572000" y="3276600"/>
            <a:ext cx="2514600" cy="6096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pic>
        <p:nvPicPr>
          <p:cNvPr id="48" name="Picture 47" descr="C:\Documents and Settings\Bruce.Amundson\My Documents\My Pictures\logo.jpg"/>
          <p:cNvPicPr>
            <a:picLocks noChangeAspect="1" noChangeArrowheads="1"/>
          </p:cNvPicPr>
          <p:nvPr/>
        </p:nvPicPr>
        <p:blipFill>
          <a:blip r:embed="rId4"/>
          <a:srcRect/>
          <a:stretch>
            <a:fillRect/>
          </a:stretch>
        </p:blipFill>
        <p:spPr bwMode="auto">
          <a:xfrm>
            <a:off x="7467600" y="6248400"/>
            <a:ext cx="1219200" cy="348342"/>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4800600" cy="1162050"/>
          </a:xfrm>
        </p:spPr>
        <p:txBody>
          <a:bodyPr>
            <a:normAutofit/>
          </a:bodyPr>
          <a:lstStyle/>
          <a:p>
            <a:r>
              <a:rPr lang="en-US" sz="3200" dirty="0" smtClean="0"/>
              <a:t>The </a:t>
            </a:r>
            <a:r>
              <a:rPr lang="en-US" sz="3200" dirty="0" err="1" smtClean="0"/>
              <a:t>Haversian</a:t>
            </a:r>
            <a:r>
              <a:rPr lang="en-US" sz="3200" dirty="0" smtClean="0"/>
              <a:t> System</a:t>
            </a:r>
            <a:endParaRPr lang="en-US" sz="3200" dirty="0"/>
          </a:p>
        </p:txBody>
      </p:sp>
      <p:sp>
        <p:nvSpPr>
          <p:cNvPr id="3" name="Text Placeholder 2"/>
          <p:cNvSpPr>
            <a:spLocks noGrp="1"/>
          </p:cNvSpPr>
          <p:nvPr>
            <p:ph type="body" idx="2"/>
          </p:nvPr>
        </p:nvSpPr>
        <p:spPr>
          <a:xfrm>
            <a:off x="0" y="1143000"/>
            <a:ext cx="4800600" cy="5181600"/>
          </a:xfrm>
        </p:spPr>
        <p:txBody>
          <a:bodyPr>
            <a:noAutofit/>
          </a:bodyPr>
          <a:lstStyle/>
          <a:p>
            <a:r>
              <a:rPr lang="en-US" sz="2400" dirty="0" smtClean="0"/>
              <a:t>The </a:t>
            </a:r>
            <a:r>
              <a:rPr lang="en-US" sz="2400" dirty="0" err="1" smtClean="0"/>
              <a:t>haversian</a:t>
            </a:r>
            <a:r>
              <a:rPr lang="en-US" sz="2400" dirty="0" smtClean="0"/>
              <a:t> canal is a  communication pathway that supports the life of the bone cells.</a:t>
            </a:r>
          </a:p>
          <a:p>
            <a:endParaRPr lang="en-US" sz="2400" dirty="0" smtClean="0"/>
          </a:p>
          <a:p>
            <a:r>
              <a:rPr lang="en-US" sz="2400" dirty="0" smtClean="0"/>
              <a:t>Within the </a:t>
            </a:r>
            <a:r>
              <a:rPr lang="en-US" sz="2400" dirty="0" err="1" smtClean="0"/>
              <a:t>haversian</a:t>
            </a:r>
            <a:r>
              <a:rPr lang="en-US" sz="2400" dirty="0" smtClean="0"/>
              <a:t> canal we find the blood supply, nervous connection and </a:t>
            </a:r>
            <a:r>
              <a:rPr lang="en-US" sz="2400" dirty="0" err="1" smtClean="0"/>
              <a:t>lymphatics</a:t>
            </a:r>
            <a:r>
              <a:rPr lang="en-US" sz="2400" dirty="0" smtClean="0"/>
              <a:t> that support the life of this tissue.</a:t>
            </a:r>
          </a:p>
          <a:p>
            <a:endParaRPr lang="en-US" sz="2400" dirty="0" smtClean="0"/>
          </a:p>
          <a:p>
            <a:r>
              <a:rPr lang="en-US" sz="2400" dirty="0" smtClean="0"/>
              <a:t>Can you identify the components of the </a:t>
            </a:r>
            <a:r>
              <a:rPr lang="en-US" sz="2400" dirty="0" err="1" smtClean="0"/>
              <a:t>haversian</a:t>
            </a:r>
            <a:r>
              <a:rPr lang="en-US" sz="2400" dirty="0" smtClean="0"/>
              <a:t> system in this high power micrograph?</a:t>
            </a:r>
            <a:endParaRPr lang="en-US" sz="2400" dirty="0"/>
          </a:p>
        </p:txBody>
      </p:sp>
      <p:pic>
        <p:nvPicPr>
          <p:cNvPr id="12292" name="Picture 4" descr="C:\Documents and Settings\Bruce.Amundson\My Documents\My Pictures\Sabbatical lab\BioHistology\21152733.JPG"/>
          <p:cNvPicPr>
            <a:picLocks noChangeAspect="1" noChangeArrowheads="1"/>
          </p:cNvPicPr>
          <p:nvPr/>
        </p:nvPicPr>
        <p:blipFill>
          <a:blip r:embed="rId2"/>
          <a:srcRect/>
          <a:stretch>
            <a:fillRect/>
          </a:stretch>
        </p:blipFill>
        <p:spPr bwMode="auto">
          <a:xfrm>
            <a:off x="4876800" y="304800"/>
            <a:ext cx="3886200" cy="5715000"/>
          </a:xfrm>
          <a:prstGeom prst="rect">
            <a:avLst/>
          </a:prstGeom>
          <a:noFill/>
        </p:spPr>
      </p:pic>
      <p:pic>
        <p:nvPicPr>
          <p:cNvPr id="6" name="Picture 5" descr="C:\Documents and Settings\Bruce.Amundson\My Documents\My Pictures\logo.jpg"/>
          <p:cNvPicPr>
            <a:picLocks noChangeAspect="1" noChangeArrowheads="1"/>
          </p:cNvPicPr>
          <p:nvPr/>
        </p:nvPicPr>
        <p:blipFill>
          <a:blip r:embed="rId3"/>
          <a:srcRect/>
          <a:stretch>
            <a:fillRect/>
          </a:stretch>
        </p:blipFill>
        <p:spPr bwMode="auto">
          <a:xfrm>
            <a:off x="4876800" y="5791200"/>
            <a:ext cx="838200" cy="239485"/>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19000762">
            <a:off x="2310335" y="2567334"/>
            <a:ext cx="3962400" cy="1200329"/>
          </a:xfrm>
          <a:prstGeom prst="rect">
            <a:avLst/>
          </a:prstGeom>
          <a:noFill/>
        </p:spPr>
        <p:txBody>
          <a:bodyPr wrap="square" rtlCol="0">
            <a:spAutoFit/>
          </a:bodyPr>
          <a:lstStyle/>
          <a:p>
            <a:r>
              <a:rPr lang="en-US" sz="7200" b="1" i="1" dirty="0" smtClean="0"/>
              <a:t>The End</a:t>
            </a:r>
            <a:endParaRPr lang="en-US" sz="7200" b="1" i="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Muscle Slide</a:t>
            </a:r>
            <a:endParaRPr lang="en-US" dirty="0"/>
          </a:p>
        </p:txBody>
      </p:sp>
      <p:sp>
        <p:nvSpPr>
          <p:cNvPr id="3" name="Content Placeholder 2"/>
          <p:cNvSpPr>
            <a:spLocks noGrp="1"/>
          </p:cNvSpPr>
          <p:nvPr>
            <p:ph idx="1"/>
          </p:nvPr>
        </p:nvSpPr>
        <p:spPr/>
        <p:txBody>
          <a:bodyPr/>
          <a:lstStyle/>
          <a:p>
            <a:r>
              <a:rPr lang="en-US" dirty="0" smtClean="0"/>
              <a:t>Regardless of the type, the most highly developed and distinguishable feature of a muscle cell  is its contractility.</a:t>
            </a:r>
          </a:p>
          <a:p>
            <a:endParaRPr lang="en-US" dirty="0" smtClean="0"/>
          </a:p>
          <a:p>
            <a:r>
              <a:rPr lang="en-US" dirty="0" smtClean="0"/>
              <a:t>Muscle fibers (cells) have the ability to contract (shorten), and in doing so develop the force that is necessary for movement.</a:t>
            </a:r>
            <a:endParaRPr lang="en-US" dirty="0"/>
          </a:p>
        </p:txBody>
      </p:sp>
      <p:pic>
        <p:nvPicPr>
          <p:cNvPr id="1026" name="Picture 2" descr="C:\Documents and Settings\Bruce.Amundson\My Documents\My Pictures\Heart-02-june.gif"/>
          <p:cNvPicPr>
            <a:picLocks noChangeAspect="1" noChangeArrowheads="1" noCrop="1"/>
          </p:cNvPicPr>
          <p:nvPr/>
        </p:nvPicPr>
        <p:blipFill>
          <a:blip r:embed="rId2"/>
          <a:srcRect/>
          <a:stretch>
            <a:fillRect/>
          </a:stretch>
        </p:blipFill>
        <p:spPr bwMode="auto">
          <a:xfrm>
            <a:off x="3886200" y="5410200"/>
            <a:ext cx="828675" cy="923925"/>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C:\Documents and Settings\Bruce.Amundson\My Documents\My Pictures\Microscope.gif"/>
          <p:cNvPicPr>
            <a:picLocks noChangeAspect="1" noChangeArrowheads="1" noCrop="1"/>
          </p:cNvPicPr>
          <p:nvPr/>
        </p:nvPicPr>
        <p:blipFill>
          <a:blip r:embed="rId2"/>
          <a:srcRect/>
          <a:stretch>
            <a:fillRect/>
          </a:stretch>
        </p:blipFill>
        <p:spPr bwMode="auto">
          <a:xfrm>
            <a:off x="1066800" y="381000"/>
            <a:ext cx="3200400" cy="6053931"/>
          </a:xfrm>
          <a:prstGeom prst="rect">
            <a:avLst/>
          </a:prstGeom>
          <a:noFill/>
        </p:spPr>
      </p:pic>
      <p:sp>
        <p:nvSpPr>
          <p:cNvPr id="6" name="TextBox 5"/>
          <p:cNvSpPr txBox="1"/>
          <p:nvPr/>
        </p:nvSpPr>
        <p:spPr>
          <a:xfrm>
            <a:off x="4419600" y="2133600"/>
            <a:ext cx="2362200" cy="584775"/>
          </a:xfrm>
          <a:prstGeom prst="rect">
            <a:avLst/>
          </a:prstGeom>
          <a:noFill/>
        </p:spPr>
        <p:txBody>
          <a:bodyPr wrap="square" rtlCol="0">
            <a:spAutoFit/>
          </a:bodyPr>
          <a:lstStyle/>
          <a:p>
            <a:r>
              <a:rPr lang="en-US" sz="3200" dirty="0" smtClean="0"/>
              <a:t>Try it again</a:t>
            </a:r>
            <a:endParaRPr lang="en-US" sz="3200" dirty="0"/>
          </a:p>
        </p:txBody>
      </p:sp>
      <p:pic>
        <p:nvPicPr>
          <p:cNvPr id="7" name="Picture 6" descr="C:\Documents and Settings\Bruce.Amundson\My Documents\My Pictures\Microscope.gif">
            <a:hlinkClick r:id="rId3" action="ppaction://hlinksldjump"/>
          </p:cNvPr>
          <p:cNvPicPr>
            <a:picLocks noChangeAspect="1" noChangeArrowheads="1" noCrop="1"/>
          </p:cNvPicPr>
          <p:nvPr/>
        </p:nvPicPr>
        <p:blipFill>
          <a:blip r:embed="rId2"/>
          <a:srcRect/>
          <a:stretch>
            <a:fillRect/>
          </a:stretch>
        </p:blipFill>
        <p:spPr bwMode="auto">
          <a:xfrm>
            <a:off x="7239000" y="2057400"/>
            <a:ext cx="381000" cy="720706"/>
          </a:xfrm>
          <a:prstGeom prst="rect">
            <a:avLst/>
          </a:prstGeom>
          <a:noFill/>
        </p:spPr>
      </p:pic>
      <p:sp>
        <p:nvSpPr>
          <p:cNvPr id="8" name="Right Arrow 7"/>
          <p:cNvSpPr/>
          <p:nvPr/>
        </p:nvSpPr>
        <p:spPr>
          <a:xfrm>
            <a:off x="6629400" y="2362200"/>
            <a:ext cx="5334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 y="-228600"/>
            <a:ext cx="3008313" cy="1162050"/>
          </a:xfrm>
        </p:spPr>
        <p:txBody>
          <a:bodyPr>
            <a:normAutofit/>
          </a:bodyPr>
          <a:lstStyle/>
          <a:p>
            <a:r>
              <a:rPr lang="en-US" sz="2800" dirty="0" smtClean="0"/>
              <a:t>Smooth Muscle</a:t>
            </a:r>
            <a:endParaRPr lang="en-US" sz="2800" dirty="0"/>
          </a:p>
        </p:txBody>
      </p:sp>
      <p:sp>
        <p:nvSpPr>
          <p:cNvPr id="6" name="Text Placeholder 5"/>
          <p:cNvSpPr>
            <a:spLocks noGrp="1"/>
          </p:cNvSpPr>
          <p:nvPr>
            <p:ph type="body" idx="2"/>
          </p:nvPr>
        </p:nvSpPr>
        <p:spPr>
          <a:xfrm>
            <a:off x="228600" y="1143000"/>
            <a:ext cx="3886200" cy="4602163"/>
          </a:xfrm>
        </p:spPr>
        <p:txBody>
          <a:bodyPr>
            <a:normAutofit/>
          </a:bodyPr>
          <a:lstStyle/>
          <a:p>
            <a:r>
              <a:rPr lang="en-US" sz="2400" b="1" dirty="0" smtClean="0"/>
              <a:t>Smooth </a:t>
            </a:r>
            <a:r>
              <a:rPr lang="en-US" sz="2400" dirty="0" smtClean="0"/>
              <a:t>muscle is also called </a:t>
            </a:r>
            <a:r>
              <a:rPr lang="en-US" sz="2400" b="1" dirty="0" smtClean="0"/>
              <a:t>involuntary</a:t>
            </a:r>
            <a:r>
              <a:rPr lang="en-US" sz="2400" dirty="0" smtClean="0"/>
              <a:t> muscle.  We cannot regulate its contraction consciously.</a:t>
            </a:r>
          </a:p>
          <a:p>
            <a:endParaRPr lang="en-US" sz="2400" dirty="0" smtClean="0"/>
          </a:p>
          <a:p>
            <a:r>
              <a:rPr lang="en-US" sz="2400" dirty="0" smtClean="0"/>
              <a:t>This is the muscle of our “hollow” organs.</a:t>
            </a:r>
          </a:p>
          <a:p>
            <a:endParaRPr lang="en-US" sz="2400" dirty="0" smtClean="0"/>
          </a:p>
          <a:p>
            <a:r>
              <a:rPr lang="en-US" sz="2400" dirty="0" smtClean="0"/>
              <a:t>The musculature of most of the digestive tract is smooth.</a:t>
            </a:r>
          </a:p>
        </p:txBody>
      </p:sp>
      <p:pic>
        <p:nvPicPr>
          <p:cNvPr id="1026" name="Picture 2" descr="C:\Documents and Settings\Bruce.Amundson\My Documents\My Pictures\Sabbatical lab\BioLabMuscle\19125713.JPG"/>
          <p:cNvPicPr>
            <a:picLocks noChangeAspect="1" noChangeArrowheads="1"/>
          </p:cNvPicPr>
          <p:nvPr/>
        </p:nvPicPr>
        <p:blipFill>
          <a:blip r:embed="rId2" cstate="print"/>
          <a:srcRect/>
          <a:stretch>
            <a:fillRect/>
          </a:stretch>
        </p:blipFill>
        <p:spPr bwMode="auto">
          <a:xfrm>
            <a:off x="4876800" y="457200"/>
            <a:ext cx="2971800" cy="1828800"/>
          </a:xfrm>
          <a:prstGeom prst="rect">
            <a:avLst/>
          </a:prstGeom>
          <a:noFill/>
        </p:spPr>
      </p:pic>
      <p:pic>
        <p:nvPicPr>
          <p:cNvPr id="1029" name="Picture 5" descr="C:\Documents and Settings\Bruce.Amundson\My Documents\My Pictures\Sabbatical lab\BioLabMuscle\19130118.JPG"/>
          <p:cNvPicPr>
            <a:picLocks noGrp="1" noChangeAspect="1" noChangeArrowheads="1"/>
          </p:cNvPicPr>
          <p:nvPr>
            <p:ph sz="half" idx="1"/>
          </p:nvPr>
        </p:nvPicPr>
        <p:blipFill>
          <a:blip r:embed="rId3" cstate="print"/>
          <a:srcRect/>
          <a:stretch>
            <a:fillRect/>
          </a:stretch>
        </p:blipFill>
        <p:spPr bwMode="auto">
          <a:xfrm>
            <a:off x="4876800" y="2514600"/>
            <a:ext cx="3048000" cy="1828800"/>
          </a:xfrm>
          <a:prstGeom prst="rect">
            <a:avLst/>
          </a:prstGeom>
          <a:noFill/>
        </p:spPr>
      </p:pic>
      <p:sp>
        <p:nvSpPr>
          <p:cNvPr id="7" name="TextBox 6"/>
          <p:cNvSpPr txBox="1"/>
          <p:nvPr/>
        </p:nvSpPr>
        <p:spPr>
          <a:xfrm>
            <a:off x="4267200" y="4724400"/>
            <a:ext cx="4572000" cy="1938992"/>
          </a:xfrm>
          <a:prstGeom prst="rect">
            <a:avLst/>
          </a:prstGeom>
          <a:noFill/>
        </p:spPr>
        <p:txBody>
          <a:bodyPr wrap="square" rtlCol="0">
            <a:spAutoFit/>
          </a:bodyPr>
          <a:lstStyle/>
          <a:p>
            <a:r>
              <a:rPr lang="en-US" sz="2400" dirty="0" smtClean="0"/>
              <a:t>The two micrographs above demonstrate two smooth muscle fibers (cells).  They are small, tapering cells with a single, centrally located nucleus.</a:t>
            </a:r>
            <a:endParaRPr lang="en-US" sz="2400" dirty="0"/>
          </a:p>
        </p:txBody>
      </p:sp>
      <p:pic>
        <p:nvPicPr>
          <p:cNvPr id="8" name="Picture 7" descr="C:\Documents and Settings\Bruce.Amundson\My Documents\My Pictures\logo.jpg"/>
          <p:cNvPicPr>
            <a:picLocks noChangeAspect="1" noChangeArrowheads="1"/>
          </p:cNvPicPr>
          <p:nvPr/>
        </p:nvPicPr>
        <p:blipFill>
          <a:blip r:embed="rId4"/>
          <a:srcRect/>
          <a:stretch>
            <a:fillRect/>
          </a:stretch>
        </p:blipFill>
        <p:spPr bwMode="auto">
          <a:xfrm>
            <a:off x="4876800" y="4038600"/>
            <a:ext cx="1066800" cy="304799"/>
          </a:xfrm>
          <a:prstGeom prst="rect">
            <a:avLst/>
          </a:prstGeom>
          <a:noFill/>
        </p:spPr>
      </p:pic>
      <p:pic>
        <p:nvPicPr>
          <p:cNvPr id="9" name="Picture 8" descr="C:\Documents and Settings\Bruce.Amundson\My Documents\My Pictures\logo.jpg"/>
          <p:cNvPicPr>
            <a:picLocks noChangeAspect="1" noChangeArrowheads="1"/>
          </p:cNvPicPr>
          <p:nvPr/>
        </p:nvPicPr>
        <p:blipFill>
          <a:blip r:embed="rId4"/>
          <a:srcRect/>
          <a:stretch>
            <a:fillRect/>
          </a:stretch>
        </p:blipFill>
        <p:spPr bwMode="auto">
          <a:xfrm>
            <a:off x="4876800" y="1981200"/>
            <a:ext cx="1066800" cy="304799"/>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3008313" cy="1162050"/>
          </a:xfrm>
        </p:spPr>
        <p:txBody>
          <a:bodyPr>
            <a:normAutofit/>
          </a:bodyPr>
          <a:lstStyle/>
          <a:p>
            <a:r>
              <a:rPr lang="en-US" sz="2800" dirty="0" smtClean="0"/>
              <a:t>Smooth Muscle</a:t>
            </a:r>
            <a:endParaRPr lang="en-US" sz="2800" dirty="0"/>
          </a:p>
        </p:txBody>
      </p:sp>
      <p:sp>
        <p:nvSpPr>
          <p:cNvPr id="3" name="Text Placeholder 2"/>
          <p:cNvSpPr>
            <a:spLocks noGrp="1"/>
          </p:cNvSpPr>
          <p:nvPr>
            <p:ph type="body" idx="2"/>
          </p:nvPr>
        </p:nvSpPr>
        <p:spPr>
          <a:xfrm>
            <a:off x="152400" y="1143000"/>
            <a:ext cx="4648200" cy="5059363"/>
          </a:xfrm>
        </p:spPr>
        <p:txBody>
          <a:bodyPr>
            <a:normAutofit/>
          </a:bodyPr>
          <a:lstStyle/>
          <a:p>
            <a:r>
              <a:rPr lang="en-US" sz="2400" dirty="0" smtClean="0"/>
              <a:t>Most of the musculature of the digestive tract is smooth muscle.  This would include most of the esophagus, the stomach, and the small and large intestine.</a:t>
            </a:r>
          </a:p>
          <a:p>
            <a:endParaRPr lang="en-US" sz="2400" dirty="0" smtClean="0"/>
          </a:p>
          <a:p>
            <a:r>
              <a:rPr lang="en-US" sz="2400" dirty="0" smtClean="0"/>
              <a:t>The two layers of smooth muscle demonstrated in small intestine model are pointed out.</a:t>
            </a:r>
            <a:endParaRPr lang="en-US" sz="2400" dirty="0"/>
          </a:p>
        </p:txBody>
      </p:sp>
      <p:pic>
        <p:nvPicPr>
          <p:cNvPr id="5" name="Picture 2" descr="C:\Documents and Settings\Bruce.Amundson\My Documents\My Pictures\Sabbatical lab\BioLabMuscle\19125713.JPG"/>
          <p:cNvPicPr>
            <a:picLocks noGrp="1" noChangeAspect="1" noChangeArrowheads="1"/>
          </p:cNvPicPr>
          <p:nvPr>
            <p:ph sz="half" idx="1"/>
          </p:nvPr>
        </p:nvPicPr>
        <p:blipFill>
          <a:blip r:embed="rId2" cstate="print"/>
          <a:srcRect/>
          <a:stretch>
            <a:fillRect/>
          </a:stretch>
        </p:blipFill>
        <p:spPr bwMode="auto">
          <a:xfrm>
            <a:off x="5257800" y="228600"/>
            <a:ext cx="2743200" cy="1828800"/>
          </a:xfrm>
          <a:prstGeom prst="rect">
            <a:avLst/>
          </a:prstGeom>
          <a:noFill/>
        </p:spPr>
      </p:pic>
      <p:pic>
        <p:nvPicPr>
          <p:cNvPr id="6" name="Picture 2" descr="C:\Documents and Settings\Bruce.Amundson\My Documents\My Pictures\Sabbatical lab\Models\P1000952.JPG"/>
          <p:cNvPicPr>
            <a:picLocks noChangeAspect="1" noChangeArrowheads="1"/>
          </p:cNvPicPr>
          <p:nvPr/>
        </p:nvPicPr>
        <p:blipFill>
          <a:blip r:embed="rId3" cstate="print"/>
          <a:srcRect/>
          <a:stretch>
            <a:fillRect/>
          </a:stretch>
        </p:blipFill>
        <p:spPr bwMode="auto">
          <a:xfrm>
            <a:off x="5257800" y="2057400"/>
            <a:ext cx="2774800" cy="4572000"/>
          </a:xfrm>
          <a:prstGeom prst="rect">
            <a:avLst/>
          </a:prstGeom>
          <a:noFill/>
        </p:spPr>
      </p:pic>
      <p:cxnSp>
        <p:nvCxnSpPr>
          <p:cNvPr id="8" name="Straight Arrow Connector 7"/>
          <p:cNvCxnSpPr/>
          <p:nvPr/>
        </p:nvCxnSpPr>
        <p:spPr>
          <a:xfrm>
            <a:off x="3505200" y="4495800"/>
            <a:ext cx="2133600" cy="12192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0" name="Straight Arrow Connector 9"/>
          <p:cNvCxnSpPr/>
          <p:nvPr/>
        </p:nvCxnSpPr>
        <p:spPr>
          <a:xfrm>
            <a:off x="3505200" y="4495800"/>
            <a:ext cx="2286000" cy="19050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pic>
        <p:nvPicPr>
          <p:cNvPr id="12" name="Picture 11" descr="C:\Documents and Settings\Bruce.Amundson\My Documents\My Pictures\logo.jpg"/>
          <p:cNvPicPr>
            <a:picLocks noChangeAspect="1" noChangeArrowheads="1"/>
          </p:cNvPicPr>
          <p:nvPr/>
        </p:nvPicPr>
        <p:blipFill>
          <a:blip r:embed="rId4"/>
          <a:srcRect/>
          <a:stretch>
            <a:fillRect/>
          </a:stretch>
        </p:blipFill>
        <p:spPr bwMode="auto">
          <a:xfrm>
            <a:off x="5257800" y="1752600"/>
            <a:ext cx="1219200" cy="348342"/>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1143000"/>
          </a:xfrm>
        </p:spPr>
        <p:txBody>
          <a:bodyPr>
            <a:normAutofit/>
          </a:bodyPr>
          <a:lstStyle/>
          <a:p>
            <a:r>
              <a:rPr lang="en-US" dirty="0" smtClean="0"/>
              <a:t>Smooth muscle </a:t>
            </a:r>
            <a:endParaRPr lang="en-US" dirty="0"/>
          </a:p>
        </p:txBody>
      </p:sp>
      <p:pic>
        <p:nvPicPr>
          <p:cNvPr id="1026" name="Picture 2" descr="C:\Documents and Settings\Bruce.Amundson\My Documents\My Pictures\Sabbatical lab\BR110422\22113235.JPG"/>
          <p:cNvPicPr>
            <a:picLocks noChangeAspect="1" noChangeArrowheads="1"/>
          </p:cNvPicPr>
          <p:nvPr/>
        </p:nvPicPr>
        <p:blipFill>
          <a:blip r:embed="rId2" cstate="print"/>
          <a:srcRect/>
          <a:stretch>
            <a:fillRect/>
          </a:stretch>
        </p:blipFill>
        <p:spPr bwMode="auto">
          <a:xfrm>
            <a:off x="457200" y="762000"/>
            <a:ext cx="3276600" cy="3107951"/>
          </a:xfrm>
          <a:prstGeom prst="rect">
            <a:avLst/>
          </a:prstGeom>
          <a:noFill/>
        </p:spPr>
      </p:pic>
      <p:pic>
        <p:nvPicPr>
          <p:cNvPr id="1028" name="Picture 4" descr="C:\Documents and Settings\Bruce.Amundson\My Documents\My Pictures\Sabbatical lab\BR110422\22112914.JPG"/>
          <p:cNvPicPr>
            <a:picLocks noChangeAspect="1" noChangeArrowheads="1"/>
          </p:cNvPicPr>
          <p:nvPr/>
        </p:nvPicPr>
        <p:blipFill>
          <a:blip r:embed="rId3" cstate="print"/>
          <a:srcRect/>
          <a:stretch>
            <a:fillRect/>
          </a:stretch>
        </p:blipFill>
        <p:spPr bwMode="auto">
          <a:xfrm>
            <a:off x="5105400" y="838200"/>
            <a:ext cx="3276600" cy="3048000"/>
          </a:xfrm>
          <a:prstGeom prst="rect">
            <a:avLst/>
          </a:prstGeom>
          <a:noFill/>
        </p:spPr>
      </p:pic>
      <p:sp>
        <p:nvSpPr>
          <p:cNvPr id="11" name="TextBox 10"/>
          <p:cNvSpPr txBox="1"/>
          <p:nvPr/>
        </p:nvSpPr>
        <p:spPr>
          <a:xfrm>
            <a:off x="381000" y="4038600"/>
            <a:ext cx="3048000" cy="923330"/>
          </a:xfrm>
          <a:prstGeom prst="rect">
            <a:avLst/>
          </a:prstGeom>
          <a:noFill/>
        </p:spPr>
        <p:txBody>
          <a:bodyPr wrap="square" rtlCol="0">
            <a:spAutoFit/>
          </a:bodyPr>
          <a:lstStyle/>
          <a:p>
            <a:r>
              <a:rPr lang="en-US" dirty="0" smtClean="0"/>
              <a:t>A cross-section of the intestine of a mouse on low power</a:t>
            </a:r>
            <a:endParaRPr lang="en-US" dirty="0"/>
          </a:p>
        </p:txBody>
      </p:sp>
      <p:pic>
        <p:nvPicPr>
          <p:cNvPr id="13" name="Picture 12" descr="C:\Documents and Settings\Bruce.Amundson\My Documents\My Pictures\Microscope.gif">
            <a:hlinkClick r:id="" action="ppaction://hlinkshowjump?jump=nextslide"/>
          </p:cNvPr>
          <p:cNvPicPr>
            <a:picLocks noChangeAspect="1" noChangeArrowheads="1" noCrop="1"/>
          </p:cNvPicPr>
          <p:nvPr/>
        </p:nvPicPr>
        <p:blipFill>
          <a:blip r:embed="rId4"/>
          <a:srcRect/>
          <a:stretch>
            <a:fillRect/>
          </a:stretch>
        </p:blipFill>
        <p:spPr bwMode="auto">
          <a:xfrm>
            <a:off x="5029200" y="5181600"/>
            <a:ext cx="685800" cy="1297271"/>
          </a:xfrm>
          <a:prstGeom prst="rect">
            <a:avLst/>
          </a:prstGeom>
          <a:noFill/>
        </p:spPr>
      </p:pic>
      <p:sp>
        <p:nvSpPr>
          <p:cNvPr id="15" name="TextBox 14"/>
          <p:cNvSpPr txBox="1"/>
          <p:nvPr/>
        </p:nvSpPr>
        <p:spPr>
          <a:xfrm>
            <a:off x="5181600" y="4191000"/>
            <a:ext cx="3200400" cy="646331"/>
          </a:xfrm>
          <a:prstGeom prst="rect">
            <a:avLst/>
          </a:prstGeom>
          <a:noFill/>
        </p:spPr>
        <p:txBody>
          <a:bodyPr wrap="square" rtlCol="0">
            <a:spAutoFit/>
          </a:bodyPr>
          <a:lstStyle/>
          <a:p>
            <a:r>
              <a:rPr lang="en-US" dirty="0" smtClean="0"/>
              <a:t>A cross-section of small intestine from a guinea pig.</a:t>
            </a:r>
            <a:endParaRPr lang="en-US" dirty="0"/>
          </a:p>
        </p:txBody>
      </p:sp>
      <p:sp>
        <p:nvSpPr>
          <p:cNvPr id="16" name="TextBox 15"/>
          <p:cNvSpPr txBox="1"/>
          <p:nvPr/>
        </p:nvSpPr>
        <p:spPr>
          <a:xfrm>
            <a:off x="381000" y="5638800"/>
            <a:ext cx="4800600" cy="461665"/>
          </a:xfrm>
          <a:prstGeom prst="rect">
            <a:avLst/>
          </a:prstGeom>
          <a:noFill/>
        </p:spPr>
        <p:txBody>
          <a:bodyPr wrap="square" rtlCol="0">
            <a:spAutoFit/>
          </a:bodyPr>
          <a:lstStyle/>
          <a:p>
            <a:r>
              <a:rPr lang="en-US" sz="2400" dirty="0" smtClean="0"/>
              <a:t>Let’s take a look on high power</a:t>
            </a:r>
            <a:endParaRPr lang="en-US" sz="24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lstStyle/>
          <a:p>
            <a:r>
              <a:rPr lang="en-US" dirty="0" smtClean="0"/>
              <a:t>Smooth Muscle</a:t>
            </a:r>
            <a:endParaRPr lang="en-US" dirty="0"/>
          </a:p>
        </p:txBody>
      </p:sp>
      <p:pic>
        <p:nvPicPr>
          <p:cNvPr id="5" name="Picture 3" descr="C:\Documents and Settings\Bruce.Amundson\My Documents\My Pictures\Sabbatical lab\BR110422\22113117.JPG"/>
          <p:cNvPicPr>
            <a:picLocks noGrp="1" noChangeAspect="1" noChangeArrowheads="1"/>
          </p:cNvPicPr>
          <p:nvPr>
            <p:ph sz="half" idx="1"/>
          </p:nvPr>
        </p:nvPicPr>
        <p:blipFill>
          <a:blip r:embed="rId2" cstate="print"/>
          <a:srcRect/>
          <a:stretch>
            <a:fillRect/>
          </a:stretch>
        </p:blipFill>
        <p:spPr bwMode="auto">
          <a:xfrm>
            <a:off x="152400" y="914400"/>
            <a:ext cx="4190999" cy="3733799"/>
          </a:xfrm>
          <a:prstGeom prst="rect">
            <a:avLst/>
          </a:prstGeom>
          <a:noFill/>
        </p:spPr>
      </p:pic>
      <p:pic>
        <p:nvPicPr>
          <p:cNvPr id="6" name="Content Placeholder 5" descr="C:\Documents and Settings\Bruce.Amundson\My Documents\My Pictures\Sabbatical lab\BR110422\22112832.JPG"/>
          <p:cNvPicPr>
            <a:picLocks noGrp="1" noChangeAspect="1" noChangeArrowheads="1"/>
          </p:cNvPicPr>
          <p:nvPr>
            <p:ph sz="half" idx="2"/>
          </p:nvPr>
        </p:nvPicPr>
        <p:blipFill>
          <a:blip r:embed="rId3" cstate="print"/>
          <a:srcRect/>
          <a:stretch>
            <a:fillRect/>
          </a:stretch>
        </p:blipFill>
        <p:spPr bwMode="auto">
          <a:xfrm>
            <a:off x="4953000" y="914400"/>
            <a:ext cx="4191000" cy="3657600"/>
          </a:xfrm>
          <a:prstGeom prst="rect">
            <a:avLst/>
          </a:prstGeom>
          <a:noFill/>
        </p:spPr>
      </p:pic>
      <p:sp>
        <p:nvSpPr>
          <p:cNvPr id="7" name="Rectangle 6"/>
          <p:cNvSpPr/>
          <p:nvPr/>
        </p:nvSpPr>
        <p:spPr>
          <a:xfrm>
            <a:off x="76200" y="5486400"/>
            <a:ext cx="9067800" cy="1200329"/>
          </a:xfrm>
          <a:prstGeom prst="rect">
            <a:avLst/>
          </a:prstGeom>
        </p:spPr>
        <p:txBody>
          <a:bodyPr wrap="square">
            <a:spAutoFit/>
          </a:bodyPr>
          <a:lstStyle/>
          <a:p>
            <a:r>
              <a:rPr lang="en-US" sz="2400" dirty="0" smtClean="0"/>
              <a:t>In addition to the digestive tract, smooth muscle is found in the wall of much of the reproductive tract, the wall of the urinary bladder,  and the wall of your arteries and veins.</a:t>
            </a:r>
            <a:endParaRPr lang="en-US" sz="2400" dirty="0"/>
          </a:p>
        </p:txBody>
      </p:sp>
      <p:sp>
        <p:nvSpPr>
          <p:cNvPr id="8" name="TextBox 7"/>
          <p:cNvSpPr txBox="1"/>
          <p:nvPr/>
        </p:nvSpPr>
        <p:spPr>
          <a:xfrm>
            <a:off x="762000" y="4800600"/>
            <a:ext cx="7391400" cy="461665"/>
          </a:xfrm>
          <a:prstGeom prst="rect">
            <a:avLst/>
          </a:prstGeom>
          <a:noFill/>
        </p:spPr>
        <p:txBody>
          <a:bodyPr wrap="square" rtlCol="0">
            <a:spAutoFit/>
          </a:bodyPr>
          <a:lstStyle/>
          <a:p>
            <a:r>
              <a:rPr lang="en-US" sz="2400" dirty="0" smtClean="0">
                <a:solidFill>
                  <a:schemeClr val="bg1"/>
                </a:solidFill>
              </a:rPr>
              <a:t>Two layers of smooth muscle are clearly visible</a:t>
            </a:r>
            <a:endParaRPr lang="en-US" sz="2400" dirty="0">
              <a:solidFill>
                <a:schemeClr val="bg1"/>
              </a:solidFill>
            </a:endParaRPr>
          </a:p>
        </p:txBody>
      </p:sp>
      <p:cxnSp>
        <p:nvCxnSpPr>
          <p:cNvPr id="10" name="Straight Arrow Connector 9"/>
          <p:cNvCxnSpPr/>
          <p:nvPr/>
        </p:nvCxnSpPr>
        <p:spPr>
          <a:xfrm rot="5400000" flipH="1" flipV="1">
            <a:off x="2209800" y="3962400"/>
            <a:ext cx="1143000" cy="5334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2" name="Straight Arrow Connector 11"/>
          <p:cNvCxnSpPr/>
          <p:nvPr/>
        </p:nvCxnSpPr>
        <p:spPr>
          <a:xfrm rot="5400000" flipH="1" flipV="1">
            <a:off x="2476500" y="3695700"/>
            <a:ext cx="1143000" cy="10668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4" name="Straight Arrow Connector 13"/>
          <p:cNvCxnSpPr/>
          <p:nvPr/>
        </p:nvCxnSpPr>
        <p:spPr>
          <a:xfrm rot="16200000" flipV="1">
            <a:off x="6134100" y="4152900"/>
            <a:ext cx="1219200" cy="762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6" name="Straight Arrow Connector 15"/>
          <p:cNvCxnSpPr/>
          <p:nvPr/>
        </p:nvCxnSpPr>
        <p:spPr>
          <a:xfrm rot="5400000" flipH="1" flipV="1">
            <a:off x="6172200" y="3657600"/>
            <a:ext cx="1752600" cy="5334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3008313" cy="1162050"/>
          </a:xfrm>
        </p:spPr>
        <p:txBody>
          <a:bodyPr>
            <a:normAutofit/>
          </a:bodyPr>
          <a:lstStyle/>
          <a:p>
            <a:r>
              <a:rPr lang="en-US" sz="2800" dirty="0" smtClean="0"/>
              <a:t>Skeletal Muscle</a:t>
            </a:r>
            <a:endParaRPr lang="en-US" sz="2800" dirty="0"/>
          </a:p>
        </p:txBody>
      </p:sp>
      <p:sp>
        <p:nvSpPr>
          <p:cNvPr id="3" name="Text Placeholder 2"/>
          <p:cNvSpPr>
            <a:spLocks noGrp="1"/>
          </p:cNvSpPr>
          <p:nvPr>
            <p:ph type="body" idx="2"/>
          </p:nvPr>
        </p:nvSpPr>
        <p:spPr>
          <a:xfrm>
            <a:off x="0" y="1066800"/>
            <a:ext cx="5334000" cy="5410200"/>
          </a:xfrm>
        </p:spPr>
        <p:txBody>
          <a:bodyPr>
            <a:normAutofit lnSpcReduction="10000"/>
          </a:bodyPr>
          <a:lstStyle/>
          <a:p>
            <a:r>
              <a:rPr lang="en-US" sz="2400" dirty="0" smtClean="0"/>
              <a:t>When you first think of muscle you probably think about your skeletal muscle.</a:t>
            </a:r>
          </a:p>
          <a:p>
            <a:endParaRPr lang="en-US" sz="2400" dirty="0" smtClean="0"/>
          </a:p>
          <a:p>
            <a:r>
              <a:rPr lang="en-US" sz="2400" dirty="0" smtClean="0"/>
              <a:t>You have well over 600 named skeletal muscles in your body.  </a:t>
            </a:r>
          </a:p>
          <a:p>
            <a:endParaRPr lang="en-US" sz="2400" dirty="0" smtClean="0"/>
          </a:p>
          <a:p>
            <a:r>
              <a:rPr lang="en-US" sz="2400" dirty="0" smtClean="0"/>
              <a:t>Skeletal muscles attach to your skeleton, and when they contract produce a body movement.</a:t>
            </a:r>
          </a:p>
          <a:p>
            <a:endParaRPr lang="en-US" sz="2400" dirty="0" smtClean="0"/>
          </a:p>
          <a:p>
            <a:r>
              <a:rPr lang="en-US" sz="2400" dirty="0" smtClean="0"/>
              <a:t>The torso model demonstrates a number of the more superficial, and better known muscles.</a:t>
            </a:r>
            <a:endParaRPr lang="en-US" sz="2400" dirty="0"/>
          </a:p>
        </p:txBody>
      </p:sp>
      <p:pic>
        <p:nvPicPr>
          <p:cNvPr id="1026" name="Picture 2" descr="C:\Documents and Settings\Bruce.Amundson\My Documents\My Pictures\Sabbatical lab\Models\P1000961.JPG"/>
          <p:cNvPicPr>
            <a:picLocks noGrp="1" noChangeAspect="1" noChangeArrowheads="1"/>
          </p:cNvPicPr>
          <p:nvPr>
            <p:ph sz="half" idx="1"/>
          </p:nvPr>
        </p:nvPicPr>
        <p:blipFill>
          <a:blip r:embed="rId2" cstate="print"/>
          <a:srcRect/>
          <a:stretch>
            <a:fillRect/>
          </a:stretch>
        </p:blipFill>
        <p:spPr bwMode="auto">
          <a:xfrm>
            <a:off x="5486400" y="457200"/>
            <a:ext cx="3399235" cy="6081713"/>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5410200" cy="1162050"/>
          </a:xfrm>
        </p:spPr>
        <p:txBody>
          <a:bodyPr>
            <a:normAutofit/>
          </a:bodyPr>
          <a:lstStyle/>
          <a:p>
            <a:r>
              <a:rPr lang="en-US" sz="2800" dirty="0" smtClean="0"/>
              <a:t>Skeletal muscle micrographs</a:t>
            </a:r>
            <a:endParaRPr lang="en-US" sz="2800" dirty="0"/>
          </a:p>
        </p:txBody>
      </p:sp>
      <p:sp>
        <p:nvSpPr>
          <p:cNvPr id="3" name="Text Placeholder 2"/>
          <p:cNvSpPr>
            <a:spLocks noGrp="1"/>
          </p:cNvSpPr>
          <p:nvPr>
            <p:ph type="body" idx="2"/>
          </p:nvPr>
        </p:nvSpPr>
        <p:spPr>
          <a:xfrm>
            <a:off x="152400" y="1066800"/>
            <a:ext cx="4953000" cy="5059363"/>
          </a:xfrm>
        </p:spPr>
        <p:txBody>
          <a:bodyPr>
            <a:normAutofit/>
          </a:bodyPr>
          <a:lstStyle/>
          <a:p>
            <a:r>
              <a:rPr lang="en-US" sz="2800" dirty="0" smtClean="0"/>
              <a:t>The top micrograph demonstrates the longitudinal  view of skeletal muscle.</a:t>
            </a:r>
          </a:p>
          <a:p>
            <a:endParaRPr lang="en-US" sz="2800" dirty="0" smtClean="0"/>
          </a:p>
          <a:p>
            <a:r>
              <a:rPr lang="en-US" sz="2800" dirty="0" smtClean="0"/>
              <a:t>The high power micrograph clearly demonstrates two distinguishing features.  Note the banded (striated) appearance, and the many stained nuclei.</a:t>
            </a:r>
            <a:endParaRPr lang="en-US" sz="2800" dirty="0"/>
          </a:p>
        </p:txBody>
      </p:sp>
      <p:pic>
        <p:nvPicPr>
          <p:cNvPr id="2051" name="Picture 3" descr="C:\Documents and Settings\Bruce.Amundson\My Documents\My Pictures\Sabbatical lab\BioLabMuscle\19130920.JPG"/>
          <p:cNvPicPr>
            <a:picLocks noChangeAspect="1" noChangeArrowheads="1"/>
          </p:cNvPicPr>
          <p:nvPr/>
        </p:nvPicPr>
        <p:blipFill>
          <a:blip r:embed="rId2"/>
          <a:srcRect/>
          <a:stretch>
            <a:fillRect/>
          </a:stretch>
        </p:blipFill>
        <p:spPr bwMode="auto">
          <a:xfrm>
            <a:off x="5334000" y="3657600"/>
            <a:ext cx="3505200" cy="2819400"/>
          </a:xfrm>
          <a:prstGeom prst="rect">
            <a:avLst/>
          </a:prstGeom>
          <a:noFill/>
        </p:spPr>
      </p:pic>
      <p:pic>
        <p:nvPicPr>
          <p:cNvPr id="2052" name="Picture 4" descr="C:\Documents and Settings\Bruce.Amundson\My Documents\My Pictures\Sabbatical lab\BioLabMuscle\19131439.JPG"/>
          <p:cNvPicPr>
            <a:picLocks noGrp="1" noChangeAspect="1" noChangeArrowheads="1"/>
          </p:cNvPicPr>
          <p:nvPr>
            <p:ph sz="half" idx="1"/>
          </p:nvPr>
        </p:nvPicPr>
        <p:blipFill>
          <a:blip r:embed="rId3"/>
          <a:srcRect/>
          <a:stretch>
            <a:fillRect/>
          </a:stretch>
        </p:blipFill>
        <p:spPr bwMode="auto">
          <a:xfrm>
            <a:off x="5410200" y="457200"/>
            <a:ext cx="3352800" cy="2971800"/>
          </a:xfrm>
          <a:prstGeom prst="rect">
            <a:avLst/>
          </a:prstGeom>
          <a:noFill/>
        </p:spPr>
      </p:pic>
      <p:cxnSp>
        <p:nvCxnSpPr>
          <p:cNvPr id="7" name="Straight Arrow Connector 6"/>
          <p:cNvCxnSpPr/>
          <p:nvPr/>
        </p:nvCxnSpPr>
        <p:spPr>
          <a:xfrm>
            <a:off x="3733800" y="4419600"/>
            <a:ext cx="2057400" cy="2286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0" name="Straight Arrow Connector 9"/>
          <p:cNvCxnSpPr/>
          <p:nvPr/>
        </p:nvCxnSpPr>
        <p:spPr>
          <a:xfrm>
            <a:off x="2743200" y="5334000"/>
            <a:ext cx="3200400" cy="5334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pic>
        <p:nvPicPr>
          <p:cNvPr id="11" name="Picture 10" descr="C:\Documents and Settings\Bruce.Amundson\My Documents\My Pictures\logo.jpg"/>
          <p:cNvPicPr>
            <a:picLocks noChangeAspect="1" noChangeArrowheads="1"/>
          </p:cNvPicPr>
          <p:nvPr/>
        </p:nvPicPr>
        <p:blipFill>
          <a:blip r:embed="rId4"/>
          <a:srcRect/>
          <a:stretch>
            <a:fillRect/>
          </a:stretch>
        </p:blipFill>
        <p:spPr bwMode="auto">
          <a:xfrm>
            <a:off x="5410200" y="3102428"/>
            <a:ext cx="1143000" cy="326571"/>
          </a:xfrm>
          <a:prstGeom prst="rect">
            <a:avLst/>
          </a:prstGeom>
          <a:noFill/>
        </p:spPr>
      </p:pic>
      <p:pic>
        <p:nvPicPr>
          <p:cNvPr id="12" name="Picture 11" descr="C:\Documents and Settings\Bruce.Amundson\My Documents\My Pictures\logo.jpg"/>
          <p:cNvPicPr>
            <a:picLocks noChangeAspect="1" noChangeArrowheads="1"/>
          </p:cNvPicPr>
          <p:nvPr/>
        </p:nvPicPr>
        <p:blipFill>
          <a:blip r:embed="rId4"/>
          <a:srcRect/>
          <a:stretch>
            <a:fillRect/>
          </a:stretch>
        </p:blipFill>
        <p:spPr bwMode="auto">
          <a:xfrm>
            <a:off x="5334000" y="6150428"/>
            <a:ext cx="1143000" cy="326571"/>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710</TotalTime>
  <Words>1438</Words>
  <Application>Microsoft Office PowerPoint</Application>
  <PresentationFormat>On-screen Show (4:3)</PresentationFormat>
  <Paragraphs>173</Paragraphs>
  <Slides>30</Slides>
  <Notes>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Apex</vt:lpstr>
      <vt:lpstr>Biology 1110 Principles of Biology</vt:lpstr>
      <vt:lpstr>There are three categories of muscular tissue</vt:lpstr>
      <vt:lpstr>General Muscle Slide</vt:lpstr>
      <vt:lpstr>Smooth Muscle</vt:lpstr>
      <vt:lpstr>Smooth Muscle</vt:lpstr>
      <vt:lpstr>Smooth muscle </vt:lpstr>
      <vt:lpstr>Smooth Muscle</vt:lpstr>
      <vt:lpstr>Skeletal Muscle</vt:lpstr>
      <vt:lpstr>Skeletal muscle micrographs</vt:lpstr>
      <vt:lpstr>Skeletal muscle micrographs</vt:lpstr>
      <vt:lpstr>Cardiac Muscle</vt:lpstr>
      <vt:lpstr>Cardiac Muscle</vt:lpstr>
      <vt:lpstr>Cardiac Muscle</vt:lpstr>
      <vt:lpstr>Cardiac muscle </vt:lpstr>
      <vt:lpstr>Neurons</vt:lpstr>
      <vt:lpstr>Neurons</vt:lpstr>
      <vt:lpstr>Compare the diagram of the neuron with the micrograph.</vt:lpstr>
      <vt:lpstr>Spinal Cord cross-section</vt:lpstr>
      <vt:lpstr>Spinal Cord cross-section</vt:lpstr>
      <vt:lpstr>Connective Tissue</vt:lpstr>
      <vt:lpstr>Connective Tissue Hyaline Cartilage</vt:lpstr>
      <vt:lpstr>Where do we find Hyaline cartilage?</vt:lpstr>
      <vt:lpstr>Hyaline Cartilage</vt:lpstr>
      <vt:lpstr>Connective Tissue Bone</vt:lpstr>
      <vt:lpstr>Connective tissue Bone</vt:lpstr>
      <vt:lpstr>Bone is a living tissue with the bone cells (osteocytes) imbedded in the solid bone.</vt:lpstr>
      <vt:lpstr>The haversian canal and surrounding bone cells make up what’s called a haversian system </vt:lpstr>
      <vt:lpstr>The Haversian System</vt:lpstr>
      <vt:lpstr>Slide 29</vt:lpstr>
      <vt:lpstr>Slide 30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Biology 1110 Principles of Biology</dc:title>
  <dc:creator>Bruce.Amundson</dc:creator>
  <cp:lastModifiedBy>joann.amundson</cp:lastModifiedBy>
  <cp:revision>85</cp:revision>
  <dcterms:created xsi:type="dcterms:W3CDTF">2011-03-28T15:35:10Z</dcterms:created>
  <dcterms:modified xsi:type="dcterms:W3CDTF">2012-01-09T20:09:32Z</dcterms:modified>
</cp:coreProperties>
</file>