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3" r:id="rId4"/>
    <p:sldId id="262" r:id="rId5"/>
    <p:sldId id="258" r:id="rId6"/>
    <p:sldId id="259" r:id="rId7"/>
    <p:sldId id="264" r:id="rId8"/>
    <p:sldId id="265" r:id="rId9"/>
    <p:sldId id="266" r:id="rId10"/>
    <p:sldId id="274" r:id="rId11"/>
    <p:sldId id="267" r:id="rId12"/>
    <p:sldId id="268" r:id="rId13"/>
    <p:sldId id="269" r:id="rId14"/>
    <p:sldId id="271" r:id="rId15"/>
    <p:sldId id="273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9" autoAdjust="0"/>
    <p:restoredTop sz="94522" autoAdjust="0"/>
  </p:normalViewPr>
  <p:slideViewPr>
    <p:cSldViewPr>
      <p:cViewPr>
        <p:scale>
          <a:sx n="86" d="100"/>
          <a:sy n="86" d="100"/>
        </p:scale>
        <p:origin x="-330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67CD8-654F-4F57-88D6-E4EA86311EDD}" type="datetimeFigureOut">
              <a:rPr lang="en-US" smtClean="0"/>
              <a:t>7/10/2015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FF7C2-F9EB-48C6-BAFE-CF8C34772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173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FF7C2-F9EB-48C6-BAFE-CF8C34772E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603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Greater Minnesota Internship Tax Credit Program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allows employers to receive tax credits for the wages paid to these students.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student must: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a. Be enrolled in an participating institution; and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b. Have completed one-half of the credits necessary for the respective degree or certification; and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c. Not employed by an eligible employer to fulfill degree or certificate requirements as part of his or her academic program’s curriculum.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Internship Provider/Employer agrees that the student: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Would not have been hired without the tax credit; and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ii. Did not work for the Internship Provider/Employer in a same or similar job prior to the Internship Start Date listed on the agreement; and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iii. Does not replace a current employee; and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iv. Has not previously participated in the program; and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v. Will be employed at a location in greater Minnesota (Counties other than Anoka, Carver, Chisago, Dakota, Hennepin, Isanti, Ramsey, Scott, Sherburne, Washington, and Wright); and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vi. Will be paid at least minimum wage; and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vii. Will work for a minimum of 16 hours per week for at least 12 weeks; and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viii. Will be supervised and evaluated. </a:t>
            </a:r>
          </a:p>
          <a:p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FF7C2-F9EB-48C6-BAFE-CF8C34772E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572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job outlook</a:t>
            </a:r>
            <a:r>
              <a:rPr lang="en-US" baseline="0" dirty="0" smtClean="0"/>
              <a:t> information found at iseek.org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FF7C2-F9EB-48C6-BAFE-CF8C34772E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706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D6127-6439-4A84-8262-AE0316304E69}" type="datetimeFigureOut">
              <a:rPr lang="en-US" smtClean="0"/>
              <a:t>7/10/2015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FD1C-9F5F-4206-A0D5-45D145545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356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D6127-6439-4A84-8262-AE0316304E69}" type="datetimeFigureOut">
              <a:rPr lang="en-US" smtClean="0"/>
              <a:t>7/10/2015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FD1C-9F5F-4206-A0D5-45D145545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062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D6127-6439-4A84-8262-AE0316304E69}" type="datetimeFigureOut">
              <a:rPr lang="en-US" smtClean="0"/>
              <a:t>7/10/2015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FD1C-9F5F-4206-A0D5-45D145545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320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D6127-6439-4A84-8262-AE0316304E69}" type="datetimeFigureOut">
              <a:rPr lang="en-US" smtClean="0"/>
              <a:t>7/10/2015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FD1C-9F5F-4206-A0D5-45D145545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808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D6127-6439-4A84-8262-AE0316304E69}" type="datetimeFigureOut">
              <a:rPr lang="en-US" smtClean="0"/>
              <a:t>7/10/2015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FD1C-9F5F-4206-A0D5-45D145545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98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D6127-6439-4A84-8262-AE0316304E69}" type="datetimeFigureOut">
              <a:rPr lang="en-US" smtClean="0"/>
              <a:t>7/10/2015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FD1C-9F5F-4206-A0D5-45D145545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10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D6127-6439-4A84-8262-AE0316304E69}" type="datetimeFigureOut">
              <a:rPr lang="en-US" smtClean="0"/>
              <a:t>7/10/2015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FD1C-9F5F-4206-A0D5-45D145545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66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D6127-6439-4A84-8262-AE0316304E69}" type="datetimeFigureOut">
              <a:rPr lang="en-US" smtClean="0"/>
              <a:t>7/10/2015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FD1C-9F5F-4206-A0D5-45D145545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28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D6127-6439-4A84-8262-AE0316304E69}" type="datetimeFigureOut">
              <a:rPr lang="en-US" smtClean="0"/>
              <a:t>7/10/2015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FD1C-9F5F-4206-A0D5-45D145545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46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D6127-6439-4A84-8262-AE0316304E69}" type="datetimeFigureOut">
              <a:rPr lang="en-US" smtClean="0"/>
              <a:t>7/10/2015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FD1C-9F5F-4206-A0D5-45D145545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51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D6127-6439-4A84-8262-AE0316304E69}" type="datetimeFigureOut">
              <a:rPr lang="en-US" smtClean="0"/>
              <a:t>7/10/2015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FD1C-9F5F-4206-A0D5-45D145545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7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D6127-6439-4A84-8262-AE0316304E69}" type="datetimeFigureOut">
              <a:rPr lang="en-US" smtClean="0"/>
              <a:t>7/10/2015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BFD1C-9F5F-4206-A0D5-45D145545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609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mnwest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profoundlydisconnected.com/needed-a-willingness-to-learn-a-new-skill-a-willingness-to-work-your-butt-off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1600200"/>
            <a:ext cx="4038600" cy="1470025"/>
          </a:xfrm>
        </p:spPr>
        <p:txBody>
          <a:bodyPr>
            <a:noAutofit/>
          </a:bodyPr>
          <a:lstStyle/>
          <a:p>
            <a:r>
              <a:rPr lang="en-US" sz="6000" dirty="0" smtClean="0"/>
              <a:t>Learn with Purpose.</a:t>
            </a:r>
            <a:endParaRPr lang="en-US" sz="6000" dirty="0"/>
          </a:p>
        </p:txBody>
      </p:sp>
      <p:grpSp>
        <p:nvGrpSpPr>
          <p:cNvPr id="6" name="Group 5"/>
          <p:cNvGrpSpPr/>
          <p:nvPr/>
        </p:nvGrpSpPr>
        <p:grpSpPr>
          <a:xfrm>
            <a:off x="163987" y="5426389"/>
            <a:ext cx="8777148" cy="1431611"/>
            <a:chOff x="145626" y="5436226"/>
            <a:chExt cx="8777148" cy="1431611"/>
          </a:xfrm>
        </p:grpSpPr>
        <p:pic>
          <p:nvPicPr>
            <p:cNvPr id="1027" name="Picture 3" descr="IMG_077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5272" y="5446063"/>
              <a:ext cx="1896705" cy="1421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028" name="Picture 4" descr="10155216_10152368298920762_5989567692860265229_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051479" y="5436226"/>
              <a:ext cx="2133793" cy="1421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029" name="Picture 5" descr="970773_10152375482060762_7238484116170924142_n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1977" y="5446063"/>
              <a:ext cx="1840797" cy="1411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030" name="Picture 6" descr="Logo - no Fairmont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626" y="5442573"/>
              <a:ext cx="2905853" cy="1425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" t="16624" r="63768" b="7558"/>
          <a:stretch/>
        </p:blipFill>
        <p:spPr bwMode="auto">
          <a:xfrm>
            <a:off x="762000" y="129446"/>
            <a:ext cx="3200400" cy="5206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498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Highlights about our </a:t>
            </a:r>
            <a:r>
              <a:rPr lang="en-US" sz="3600" dirty="0" smtClean="0"/>
              <a:t>campuses: </a:t>
            </a:r>
            <a:r>
              <a:rPr lang="en-US" dirty="0" smtClean="0"/>
              <a:t>Jackson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798" y="1219200"/>
            <a:ext cx="5410202" cy="2931703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/>
              <a:t>Telecommunications $28.51/</a:t>
            </a:r>
            <a:r>
              <a:rPr lang="en-US" sz="2800" dirty="0" err="1" smtClean="0"/>
              <a:t>hr</a:t>
            </a:r>
            <a:r>
              <a:rPr lang="en-US" sz="2800" dirty="0" smtClean="0"/>
              <a:t> </a:t>
            </a:r>
            <a:r>
              <a:rPr lang="en-US" sz="2800" dirty="0" err="1" smtClean="0"/>
              <a:t>avg</a:t>
            </a:r>
            <a:r>
              <a:rPr lang="en-US" sz="2800" dirty="0" smtClean="0"/>
              <a:t>, Growth </a:t>
            </a:r>
            <a:r>
              <a:rPr lang="en-US" sz="2800" dirty="0"/>
              <a:t>3</a:t>
            </a:r>
            <a:r>
              <a:rPr lang="en-US" sz="2800" dirty="0" smtClean="0"/>
              <a:t>%</a:t>
            </a:r>
          </a:p>
          <a:p>
            <a:r>
              <a:rPr lang="en-US" sz="2800" dirty="0" smtClean="0"/>
              <a:t>Electrician $28.90/</a:t>
            </a:r>
            <a:r>
              <a:rPr lang="en-US" sz="2800" dirty="0" err="1" smtClean="0"/>
              <a:t>hr</a:t>
            </a:r>
            <a:r>
              <a:rPr lang="en-US" sz="2800" dirty="0" smtClean="0"/>
              <a:t> </a:t>
            </a:r>
            <a:r>
              <a:rPr lang="en-US" sz="2800" dirty="0" err="1" smtClean="0"/>
              <a:t>avg</a:t>
            </a:r>
            <a:r>
              <a:rPr lang="en-US" sz="2800" dirty="0" smtClean="0"/>
              <a:t>, growth 16%</a:t>
            </a:r>
          </a:p>
          <a:p>
            <a:r>
              <a:rPr lang="en-US" sz="2800" dirty="0" err="1" smtClean="0"/>
              <a:t>Powerline</a:t>
            </a:r>
            <a:r>
              <a:rPr lang="en-US" sz="2800" dirty="0" smtClean="0"/>
              <a:t>, $33.46/</a:t>
            </a:r>
            <a:r>
              <a:rPr lang="en-US" sz="2800" dirty="0" err="1" smtClean="0"/>
              <a:t>hr</a:t>
            </a:r>
            <a:r>
              <a:rPr lang="en-US" sz="2800" dirty="0" smtClean="0"/>
              <a:t> </a:t>
            </a:r>
            <a:r>
              <a:rPr lang="en-US" sz="2800" dirty="0" err="1" smtClean="0"/>
              <a:t>avg</a:t>
            </a:r>
            <a:r>
              <a:rPr lang="en-US" sz="2800" dirty="0" smtClean="0"/>
              <a:t>, 7% growth</a:t>
            </a:r>
          </a:p>
          <a:p>
            <a:r>
              <a:rPr lang="en-US" sz="2800" dirty="0" smtClean="0"/>
              <a:t>Welding , $18.21/</a:t>
            </a:r>
            <a:r>
              <a:rPr lang="en-US" sz="2800" dirty="0" err="1" smtClean="0"/>
              <a:t>hr</a:t>
            </a:r>
            <a:r>
              <a:rPr lang="en-US" sz="2800" dirty="0" smtClean="0"/>
              <a:t> </a:t>
            </a:r>
            <a:r>
              <a:rPr lang="en-US" sz="2800" dirty="0" err="1" smtClean="0"/>
              <a:t>avg</a:t>
            </a:r>
            <a:r>
              <a:rPr lang="en-US" sz="2800" dirty="0" smtClean="0"/>
              <a:t>, 25% growth</a:t>
            </a:r>
          </a:p>
          <a:p>
            <a:r>
              <a:rPr lang="en-US" sz="2800" dirty="0" smtClean="0"/>
              <a:t>Cosmetology – learn in high end salon atmosphere</a:t>
            </a:r>
            <a:endParaRPr 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88" y="1143000"/>
            <a:ext cx="284731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107" y="3961482"/>
            <a:ext cx="2046893" cy="2725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3" y="3300470"/>
            <a:ext cx="3350102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amber.luinenburg\Pictures\1450262_10152004360065762_140808548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229062"/>
            <a:ext cx="32766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71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624"/>
            <a:ext cx="8229600" cy="1143000"/>
          </a:xfrm>
        </p:spPr>
        <p:txBody>
          <a:bodyPr/>
          <a:lstStyle/>
          <a:p>
            <a:r>
              <a:rPr lang="en-US" sz="3200" dirty="0" smtClean="0"/>
              <a:t>Highlights about our center: </a:t>
            </a:r>
            <a:r>
              <a:rPr lang="en-US" dirty="0" err="1" smtClean="0"/>
              <a:t>Luverne</a:t>
            </a:r>
            <a:endParaRPr lang="en-US" dirty="0"/>
          </a:p>
        </p:txBody>
      </p:sp>
      <p:pic>
        <p:nvPicPr>
          <p:cNvPr id="3074" name="Picture 2" descr="F:\Desktop\Pipestone\IMG_01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05082"/>
            <a:ext cx="2632632" cy="266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Desktop\Pipestone\LuverneSurgTec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47781"/>
            <a:ext cx="3543299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Desktop\Pipestone\August 2011 0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0" y="-50292000"/>
            <a:ext cx="50292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F:\Desktop\Pipestone\August 2011 01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525" y="4419600"/>
            <a:ext cx="3124200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25965" y="1105083"/>
            <a:ext cx="5829759" cy="209531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Leader in allied health programs</a:t>
            </a:r>
          </a:p>
          <a:p>
            <a:r>
              <a:rPr lang="en-US" dirty="0" smtClean="0"/>
              <a:t>Former </a:t>
            </a:r>
            <a:r>
              <a:rPr lang="en-US" dirty="0" err="1" smtClean="0"/>
              <a:t>Luverne</a:t>
            </a:r>
            <a:r>
              <a:rPr lang="en-US" dirty="0" smtClean="0"/>
              <a:t> hospital – learn hands-on in labs</a:t>
            </a:r>
          </a:p>
          <a:p>
            <a:r>
              <a:rPr lang="en-US" dirty="0" smtClean="0"/>
              <a:t>Radiological Technology, Surgical Technology, Phlebotomy, Medical Lab Tech, Medical Lab Assistant</a:t>
            </a:r>
            <a:endParaRPr lang="en-US" dirty="0"/>
          </a:p>
        </p:txBody>
      </p:sp>
      <p:pic>
        <p:nvPicPr>
          <p:cNvPr id="4098" name="Picture 2" descr="C:\Users\amber.luinenburg\Desktop\2014 Marketing Pics\IMG_770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131" y="3429000"/>
            <a:ext cx="154983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86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304800"/>
            <a:ext cx="42672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Highlights about our campuses: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Pipestone</a:t>
            </a:r>
            <a:endParaRPr lang="en-US" dirty="0"/>
          </a:p>
        </p:txBody>
      </p:sp>
      <p:pic>
        <p:nvPicPr>
          <p:cNvPr id="1027" name="Picture 3" descr="F:\2013 publication photos\Pipestone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04600" y="-17145000"/>
            <a:ext cx="4114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4364" y="4267200"/>
            <a:ext cx="36594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Highlights about our center: </a:t>
            </a:r>
            <a:br>
              <a:rPr lang="en-US" sz="3200" dirty="0" smtClean="0"/>
            </a:br>
            <a:r>
              <a:rPr lang="en-US" dirty="0" smtClean="0"/>
              <a:t>Redwood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35875" y="5109990"/>
            <a:ext cx="4267200" cy="9905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ITV delivery courses</a:t>
            </a:r>
          </a:p>
        </p:txBody>
      </p:sp>
      <p:pic>
        <p:nvPicPr>
          <p:cNvPr id="7174" name="Picture 6" descr="C:\Users\amber.luinenburg\Desktop\2014 Marketing Pics\6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3657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amber.luinenburg\Desktop\2014 Marketing Pics\1239435_10151792841650762_637999368_n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657600"/>
            <a:ext cx="4572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10100" y="1676400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Nursing – 19% growth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Cosmetology – 5.8% growth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Liberal Arts – Transferrable, online, in-class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9272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Highlights about our campuses: </a:t>
            </a:r>
            <a:r>
              <a:rPr lang="en-US" dirty="0" smtClean="0"/>
              <a:t>Worthington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3733800" cy="2667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Liberal Arts</a:t>
            </a:r>
          </a:p>
          <a:p>
            <a:r>
              <a:rPr lang="en-US" dirty="0" smtClean="0"/>
              <a:t>Nursing</a:t>
            </a:r>
          </a:p>
          <a:p>
            <a:r>
              <a:rPr lang="en-US" dirty="0" smtClean="0"/>
              <a:t>Agriculture</a:t>
            </a:r>
          </a:p>
          <a:p>
            <a:r>
              <a:rPr lang="en-US" dirty="0" smtClean="0"/>
              <a:t>Industrial Technology</a:t>
            </a:r>
          </a:p>
          <a:p>
            <a:r>
              <a:rPr lang="en-US" dirty="0" smtClean="0"/>
              <a:t>Athletics - $5.5m renovation</a:t>
            </a:r>
          </a:p>
          <a:p>
            <a:r>
              <a:rPr lang="en-US" dirty="0" smtClean="0"/>
              <a:t>Law Enforcement</a:t>
            </a:r>
          </a:p>
          <a:p>
            <a:r>
              <a:rPr lang="en-US" dirty="0" smtClean="0"/>
              <a:t>Computer majors</a:t>
            </a:r>
            <a:endParaRPr lang="en-US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41234"/>
            <a:ext cx="2032851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F:\Desktop\worthington\Agricultur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14800"/>
            <a:ext cx="335280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6" name="Picture 4" descr="C:\Users\amber.luinenburg\Desktop\2014 Marketing Pics\1978752_10152205671645762_1274338909_n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476" y="1295400"/>
            <a:ext cx="2049991" cy="307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mber.luinenburg\Desktop\2014 Marketing Pics\1231240_10151850066180762_1625453137_n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442" y="4114800"/>
            <a:ext cx="3702050" cy="246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51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Aid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Grants</a:t>
            </a:r>
          </a:p>
          <a:p>
            <a:r>
              <a:rPr lang="en-US" dirty="0" smtClean="0"/>
              <a:t>Scholarships</a:t>
            </a:r>
          </a:p>
          <a:p>
            <a:r>
              <a:rPr lang="en-US" dirty="0" smtClean="0"/>
              <a:t>Loans</a:t>
            </a:r>
          </a:p>
          <a:p>
            <a:r>
              <a:rPr lang="en-US" dirty="0" smtClean="0"/>
              <a:t>Student Employment – Work Study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www.mnwest.edu/financial-aid</a:t>
            </a:r>
          </a:p>
        </p:txBody>
      </p:sp>
    </p:spTree>
    <p:extLst>
      <p:ext uri="{BB962C8B-B14F-4D97-AF65-F5344CB8AC3E}">
        <p14:creationId xmlns:p14="http://schemas.microsoft.com/office/powerpoint/2010/main" val="306749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512" y="-60593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What do our alumni say?</a:t>
            </a:r>
            <a:endParaRPr lang="en-US" sz="4000" dirty="0"/>
          </a:p>
        </p:txBody>
      </p:sp>
      <p:pic>
        <p:nvPicPr>
          <p:cNvPr id="6146" name="Picture 2" descr="C:\Users\amber.luinenburg\Desktop\Holly Hy-Ve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11" y="248482"/>
            <a:ext cx="1563258" cy="234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mber.luinenburg\Desktop\2014 Marketing Pics\Aaron Loren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969" y="2384898"/>
            <a:ext cx="2557880" cy="170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mber.luinenburg\Desktop\2014 Marketing Pics\Pavelko%20Williamson001_RG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35" y="4800600"/>
            <a:ext cx="3032401" cy="170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161" y="286339"/>
            <a:ext cx="1867266" cy="2566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F:\Desktop\IMG_324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75"/>
          <a:stretch/>
        </p:blipFill>
        <p:spPr bwMode="auto">
          <a:xfrm>
            <a:off x="6154849" y="4328343"/>
            <a:ext cx="1939539" cy="233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68128" y="773310"/>
            <a:ext cx="4191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“The skills, and preparation in the education I received, especially cross-culturally, has created my passion and excitement for nursing</a:t>
            </a:r>
            <a:r>
              <a:rPr lang="en-US" sz="1400" dirty="0" smtClean="0">
                <a:solidFill>
                  <a:schemeClr val="accent6"/>
                </a:solidFill>
              </a:rPr>
              <a:t>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97798" y="1430791"/>
            <a:ext cx="4453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"Minnesota West was definitely a good start for me, not only because I got to take classes with great people, but I also got to know my professors as a freshman and sophomore. Looking back on it, that was really nice."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0836" y="4157753"/>
            <a:ext cx="29234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“I would never take back my experience at Minnesota West</a:t>
            </a:r>
            <a:r>
              <a:rPr lang="en-US" sz="1400" dirty="0" smtClean="0"/>
              <a:t>, the </a:t>
            </a:r>
            <a:r>
              <a:rPr lang="en-US" sz="1400" dirty="0"/>
              <a:t>college gave me an incredible experience. When you go to a big university, your ‘generals’ are often held in big seminar rooms with 150-plus students, and you hardly ever get an opportunity to meet one-on-one with your instructor. While at Minnesota West, I was able to complete the majority of my generals in a classroom of 50 students max</a:t>
            </a:r>
            <a:r>
              <a:rPr lang="en-US" sz="1400" dirty="0" smtClean="0"/>
              <a:t>.”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905076" y="2943202"/>
            <a:ext cx="20859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6"/>
                </a:solidFill>
              </a:rPr>
              <a:t>“I </a:t>
            </a:r>
            <a:r>
              <a:rPr lang="en-US" sz="1400" dirty="0">
                <a:solidFill>
                  <a:schemeClr val="accent6"/>
                </a:solidFill>
              </a:rPr>
              <a:t>was able to have one-on-one time with my instructors, which in the end assisted in my ability to get a quality education.”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4141" y="2604638"/>
            <a:ext cx="2819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6"/>
                </a:solidFill>
              </a:rPr>
              <a:t>“At </a:t>
            </a:r>
            <a:r>
              <a:rPr lang="en-US" sz="1400" dirty="0">
                <a:solidFill>
                  <a:schemeClr val="accent6"/>
                </a:solidFill>
              </a:rPr>
              <a:t>Minnesota West I gained an associate’s degree and the hands-on knowledge I needed to smoothly transfer to a four-year institution and enter the dietetics career field.  Minnesota West helped me figure out who I was and what I wanted to be</a:t>
            </a:r>
            <a:r>
              <a:rPr lang="en-US" sz="1400" dirty="0" smtClean="0">
                <a:solidFill>
                  <a:schemeClr val="accent6"/>
                </a:solidFill>
              </a:rPr>
              <a:t>.”</a:t>
            </a:r>
            <a:endParaRPr lang="en-US" sz="1400" dirty="0">
              <a:solidFill>
                <a:schemeClr val="accent6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1646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us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us help you to learn more, and to get you the resources and opportunities that fit you!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800-658-2330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>
                <a:hlinkClick r:id="rId2"/>
              </a:rPr>
              <a:t>info@mnwest.edu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www.mnwest.edu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0" y="4495800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degree ONLINE options as well!</a:t>
            </a:r>
            <a:endParaRPr lang="en-US" sz="32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455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Choose the RIGHT college?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498316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buNone/>
            </a:pPr>
            <a:r>
              <a:rPr lang="en-US" altLang="en-US" dirty="0"/>
              <a:t>Look for what you want in a college!</a:t>
            </a:r>
          </a:p>
          <a:p>
            <a:pPr>
              <a:lnSpc>
                <a:spcPct val="80000"/>
              </a:lnSpc>
            </a:pPr>
            <a:endParaRPr lang="en-US" altLang="en-US" dirty="0"/>
          </a:p>
          <a:p>
            <a:pPr>
              <a:lnSpc>
                <a:spcPct val="80000"/>
              </a:lnSpc>
            </a:pPr>
            <a:r>
              <a:rPr lang="en-US" altLang="en-US" dirty="0"/>
              <a:t>Close or far away?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Large or small?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Public or Private?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What do you want to study?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City, small town or the country?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Extracurricular/sport considerations?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Cost of attending?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Affiliations </a:t>
            </a:r>
            <a:endParaRPr lang="en-US" altLang="en-US" dirty="0" smtClean="0"/>
          </a:p>
          <a:p>
            <a:pPr>
              <a:lnSpc>
                <a:spcPct val="80000"/>
              </a:lnSpc>
            </a:pPr>
            <a:r>
              <a:rPr lang="en-US" altLang="en-US" dirty="0" smtClean="0"/>
              <a:t>Open </a:t>
            </a:r>
            <a:r>
              <a:rPr lang="en-US" altLang="en-US" dirty="0"/>
              <a:t>House/Visitation Day?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Personality fit?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Don’t be caught up in a “name”. Where to go is not as important as what you do when you get there.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15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044" y="26624"/>
            <a:ext cx="8229600" cy="1143000"/>
          </a:xfrm>
        </p:spPr>
        <p:txBody>
          <a:bodyPr/>
          <a:lstStyle/>
          <a:p>
            <a:r>
              <a:rPr lang="en-US" dirty="0" smtClean="0"/>
              <a:t>Cost Comparison</a:t>
            </a:r>
            <a:endParaRPr lang="en-US" dirty="0"/>
          </a:p>
        </p:txBody>
      </p:sp>
      <p:pic>
        <p:nvPicPr>
          <p:cNvPr id="1026" name="Picture 2" descr="C:\Users\amber.luinenburg\Pictures\mnscu ch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59218"/>
            <a:ext cx="8305800" cy="579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3581400" y="2514600"/>
            <a:ext cx="1447800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076700" y="2209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Minnesota West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89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To Finish the Degree or Not?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None/>
            </a:pPr>
            <a:r>
              <a:rPr lang="en-US" altLang="en-US" dirty="0"/>
              <a:t>Staying at </a:t>
            </a:r>
            <a:r>
              <a:rPr lang="en-US" altLang="en-US" dirty="0" smtClean="0"/>
              <a:t>Minnesota West </a:t>
            </a:r>
            <a:r>
              <a:rPr lang="en-US" altLang="en-US" dirty="0"/>
              <a:t>to finish your Associate’s degree has great advantages: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It’s saves you money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Once your Associate’s is achieved, it is accepted at all </a:t>
            </a:r>
            <a:r>
              <a:rPr lang="en-US" altLang="en-US" dirty="0" err="1" smtClean="0"/>
              <a:t>MnSCU</a:t>
            </a:r>
            <a:r>
              <a:rPr lang="en-US" altLang="en-US" dirty="0" smtClean="0"/>
              <a:t> </a:t>
            </a:r>
            <a:r>
              <a:rPr lang="en-US" altLang="en-US" dirty="0"/>
              <a:t>system schools – the credits you’ve earned cannot be denied (leaving without it means colleges can turn down your elective credits – private schools can turn down all your credits)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More time on a smaller campus to gain experience/achieve </a:t>
            </a:r>
            <a:r>
              <a:rPr lang="en-US" altLang="en-US" dirty="0" smtClean="0"/>
              <a:t>success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Options to also get your degree 100% online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82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Should I Study?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Deciding what to major in is one of the hardest choices for students.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What </a:t>
            </a:r>
            <a:r>
              <a:rPr lang="en-US" altLang="en-US" sz="2400" dirty="0"/>
              <a:t>about claiming “undecided” for their choice of major? This can be time-consuming </a:t>
            </a:r>
            <a:r>
              <a:rPr lang="en-US" altLang="en-US" sz="1800" dirty="0"/>
              <a:t>(more years in college) </a:t>
            </a:r>
            <a:r>
              <a:rPr lang="en-US" altLang="en-US" sz="2400" dirty="0"/>
              <a:t>and costly!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Better to be undecided at a small </a:t>
            </a:r>
            <a:r>
              <a:rPr lang="en-US" altLang="en-US" sz="2400" dirty="0" smtClean="0"/>
              <a:t>college </a:t>
            </a:r>
            <a:r>
              <a:rPr lang="en-US" altLang="en-US" sz="2400" dirty="0"/>
              <a:t>where the student may receive more personal attention.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Choosing a major depends on a lot of variables: 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Abilities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Interests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Values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Career outlook (availability/growth)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98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dirty="0"/>
              <a:t>What Should I Study?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791200"/>
          </a:xfrm>
        </p:spPr>
        <p:txBody>
          <a:bodyPr>
            <a:normAutofit fontScale="92500" lnSpcReduction="10000"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Students </a:t>
            </a:r>
            <a:r>
              <a:rPr lang="en-US" altLang="en-US" sz="2400" dirty="0"/>
              <a:t>should think about things they like to do, subjects in school that they like, things they enjoy that they are good at or topics which fascinate them. </a:t>
            </a:r>
            <a:endParaRPr lang="en-US" altLang="en-US" sz="24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Shadowing </a:t>
            </a:r>
            <a:r>
              <a:rPr lang="en-US" altLang="en-US" sz="2400" dirty="0"/>
              <a:t>is invaluable! So are internships!</a:t>
            </a:r>
          </a:p>
          <a:p>
            <a:r>
              <a:rPr lang="en-US" altLang="en-US" sz="2400" dirty="0"/>
              <a:t>Sometimes students plunge in to a major only to later realize it’s not what they truly want.  About 50% of college students change their major once or more during their undergraduate years.  </a:t>
            </a:r>
          </a:p>
          <a:p>
            <a:r>
              <a:rPr lang="en-US" altLang="en-US" sz="2400" dirty="0" smtClean="0"/>
              <a:t>Resources:</a:t>
            </a:r>
          </a:p>
          <a:p>
            <a:pPr lvl="1"/>
            <a:r>
              <a:rPr lang="en-US" dirty="0" smtClean="0"/>
              <a:t>Swmncareers.org</a:t>
            </a:r>
          </a:p>
          <a:p>
            <a:pPr lvl="1"/>
            <a:r>
              <a:rPr lang="en-US" dirty="0" smtClean="0"/>
              <a:t>Iseek.org</a:t>
            </a:r>
          </a:p>
          <a:p>
            <a:pPr lvl="1"/>
            <a:r>
              <a:rPr lang="en-US" dirty="0" smtClean="0"/>
              <a:t>Careeronestop.org</a:t>
            </a:r>
          </a:p>
          <a:p>
            <a:pPr lvl="1"/>
            <a:r>
              <a:rPr lang="en-US" dirty="0" smtClean="0"/>
              <a:t>Take interest tests</a:t>
            </a:r>
          </a:p>
          <a:p>
            <a:pPr lvl="1"/>
            <a:r>
              <a:rPr lang="en-US" dirty="0" smtClean="0"/>
              <a:t>Job shadow (Greater MN tax credit)</a:t>
            </a:r>
          </a:p>
          <a:p>
            <a:pPr lvl="1"/>
            <a:r>
              <a:rPr lang="en-US" dirty="0" smtClean="0"/>
              <a:t>Visit Colleges</a:t>
            </a:r>
          </a:p>
          <a:p>
            <a:pPr lvl="1"/>
            <a:r>
              <a:rPr lang="en-US" dirty="0" smtClean="0"/>
              <a:t>Ask Family &amp; Friends (but use caution)</a:t>
            </a:r>
          </a:p>
        </p:txBody>
      </p:sp>
    </p:spTree>
    <p:extLst>
      <p:ext uri="{BB962C8B-B14F-4D97-AF65-F5344CB8AC3E}">
        <p14:creationId xmlns:p14="http://schemas.microsoft.com/office/powerpoint/2010/main" val="30535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Mike Rowe - </a:t>
            </a:r>
            <a:r>
              <a:rPr lang="en-US" b="1" dirty="0"/>
              <a:t>Needed: A Willingness to Learn a New Skill &amp; a Willingness to Work Your Butt Off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048000"/>
            <a:ext cx="8229600" cy="4525963"/>
          </a:xfrm>
        </p:spPr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profoundlydisconnected.com/needed-a-willingness-to-learn-a-new-skill-a-willingness-to-work-your-butt-off/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81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Highlights about our campuses:</a:t>
            </a:r>
            <a:br>
              <a:rPr lang="en-US" sz="3600" dirty="0" smtClean="0"/>
            </a:br>
            <a:r>
              <a:rPr lang="en-US" dirty="0" smtClean="0"/>
              <a:t>Canby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74499"/>
            <a:ext cx="3505200" cy="507870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Wind – On campus tower for learning</a:t>
            </a:r>
          </a:p>
          <a:p>
            <a:r>
              <a:rPr lang="en-US" dirty="0" smtClean="0"/>
              <a:t>Diesel - (Agriculture) $21.87/</a:t>
            </a:r>
            <a:r>
              <a:rPr lang="en-US" dirty="0" err="1" smtClean="0"/>
              <a:t>hr</a:t>
            </a:r>
            <a:r>
              <a:rPr lang="en-US" dirty="0" smtClean="0"/>
              <a:t> </a:t>
            </a:r>
            <a:r>
              <a:rPr lang="en-US" dirty="0" err="1" smtClean="0"/>
              <a:t>avg</a:t>
            </a:r>
            <a:r>
              <a:rPr lang="en-US" dirty="0"/>
              <a:t> </a:t>
            </a:r>
            <a:r>
              <a:rPr lang="en-US" dirty="0" smtClean="0"/>
              <a:t>, 5% job growth</a:t>
            </a:r>
          </a:p>
          <a:p>
            <a:r>
              <a:rPr lang="en-US" dirty="0" smtClean="0"/>
              <a:t>Dental Assistant –$21.08/</a:t>
            </a:r>
            <a:r>
              <a:rPr lang="en-US" dirty="0" err="1" smtClean="0"/>
              <a:t>hr</a:t>
            </a:r>
            <a:r>
              <a:rPr lang="en-US" dirty="0" smtClean="0"/>
              <a:t> </a:t>
            </a:r>
            <a:r>
              <a:rPr lang="en-US" dirty="0" err="1" smtClean="0"/>
              <a:t>avg</a:t>
            </a:r>
            <a:r>
              <a:rPr lang="en-US" dirty="0" smtClean="0"/>
              <a:t>, 5% job growth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606" y="1143000"/>
            <a:ext cx="2639196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659061"/>
            <a:ext cx="2803525" cy="2103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446224"/>
            <a:ext cx="2810476" cy="210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65532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job look information found at iseek.org based on average Minnesota growth and wage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50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Highlights about </a:t>
            </a:r>
            <a:r>
              <a:rPr lang="en-US" sz="3600" dirty="0"/>
              <a:t>our campuses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Granite </a:t>
            </a:r>
            <a:r>
              <a:rPr lang="en-US" dirty="0" smtClean="0"/>
              <a:t>Falls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4191000" cy="228599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Fluid Power Program</a:t>
            </a:r>
          </a:p>
          <a:p>
            <a:pPr lvl="1"/>
            <a:r>
              <a:rPr lang="en-US" dirty="0" smtClean="0"/>
              <a:t>100% job placement</a:t>
            </a:r>
          </a:p>
          <a:p>
            <a:r>
              <a:rPr lang="en-US" dirty="0" smtClean="0"/>
              <a:t>Biofuels </a:t>
            </a:r>
          </a:p>
          <a:p>
            <a:r>
              <a:rPr lang="en-US" dirty="0" smtClean="0"/>
              <a:t>Child Development</a:t>
            </a:r>
          </a:p>
          <a:p>
            <a:r>
              <a:rPr lang="en-US" dirty="0" smtClean="0"/>
              <a:t>Various Computer Programs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24000"/>
            <a:ext cx="3454400" cy="2590800"/>
          </a:xfrm>
          <a:prstGeom prst="rect">
            <a:avLst/>
          </a:prstGeom>
        </p:spPr>
      </p:pic>
      <p:pic>
        <p:nvPicPr>
          <p:cNvPr id="2051" name="Picture 3" descr="C:\Users\amber.luinenburg\Desktop\2014 Marketing Pics\1185044_10151807724120762_415625357_n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36554"/>
            <a:ext cx="3882369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mber.luinenburg\Desktop\2014 Marketing Pics\DSC069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998663"/>
            <a:ext cx="3581400" cy="268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44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16266</TotalTime>
  <Words>874</Words>
  <Application>Microsoft Office PowerPoint</Application>
  <PresentationFormat>On-screen Show (4:3)</PresentationFormat>
  <Paragraphs>121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Learn with Purpose.</vt:lpstr>
      <vt:lpstr>How to Choose the RIGHT college?</vt:lpstr>
      <vt:lpstr>Cost Comparison</vt:lpstr>
      <vt:lpstr>To Finish the Degree or Not?</vt:lpstr>
      <vt:lpstr>What Should I Study?</vt:lpstr>
      <vt:lpstr>What Should I Study?</vt:lpstr>
      <vt:lpstr>Mike Rowe - Needed: A Willingness to Learn a New Skill &amp; a Willingness to Work Your Butt Off</vt:lpstr>
      <vt:lpstr>Highlights about our campuses: Canby</vt:lpstr>
      <vt:lpstr>Highlights about our campuses: Granite Falls</vt:lpstr>
      <vt:lpstr>Highlights about our campuses: Jackson</vt:lpstr>
      <vt:lpstr>Highlights about our center: Luverne</vt:lpstr>
      <vt:lpstr>Highlights about our campuses: Pipestone</vt:lpstr>
      <vt:lpstr>Highlights about our campuses: Worthington</vt:lpstr>
      <vt:lpstr>Financial Aid Opportunities</vt:lpstr>
      <vt:lpstr>What do our alumni say?</vt:lpstr>
      <vt:lpstr>Contact us 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Amber  Luinenburg</dc:creator>
  <cp:lastModifiedBy>Amber Luinenburg</cp:lastModifiedBy>
  <cp:revision>39</cp:revision>
  <dcterms:created xsi:type="dcterms:W3CDTF">2012-06-26T20:19:18Z</dcterms:created>
  <dcterms:modified xsi:type="dcterms:W3CDTF">2015-07-10T12:38:33Z</dcterms:modified>
</cp:coreProperties>
</file>