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59" r:id="rId6"/>
    <p:sldId id="262" r:id="rId7"/>
    <p:sldId id="260" r:id="rId8"/>
    <p:sldId id="263" r:id="rId9"/>
    <p:sldId id="264" r:id="rId10"/>
    <p:sldId id="265" r:id="rId11"/>
    <p:sldId id="266" r:id="rId12"/>
    <p:sldId id="267" r:id="rId13"/>
    <p:sldId id="268" r:id="rId14"/>
    <p:sldId id="271" r:id="rId15"/>
    <p:sldId id="272" r:id="rId16"/>
    <p:sldId id="261" r:id="rId17"/>
    <p:sldId id="26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0B918E-EDE1-4DBE-8A02-A9AC0E26C9D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B918E-EDE1-4DBE-8A02-A9AC0E26C9D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60B918E-EDE1-4DBE-8A02-A9AC0E26C9D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D066-72DF-4C11-B27B-650793D18AE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B918E-EDE1-4DBE-8A02-A9AC0E26C9D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D066-72DF-4C11-B27B-650793D18AE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B918E-EDE1-4DBE-8A02-A9AC0E26C9D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0B918E-EDE1-4DBE-8A02-A9AC0E26C9D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D066-72DF-4C11-B27B-650793D18AE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0B918E-EDE1-4DBE-8A02-A9AC0E26C9DA}" type="datetimeFigureOut">
              <a:rPr lang="en-US" smtClean="0"/>
              <a:t>4/2/2013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B918E-EDE1-4DBE-8A02-A9AC0E26C9DA}" type="datetimeFigureOut">
              <a:rPr lang="en-US" smtClean="0"/>
              <a:t>4/2/2013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60B918E-EDE1-4DBE-8A02-A9AC0E26C9DA}" type="datetimeFigureOut">
              <a:rPr lang="en-US" smtClean="0"/>
              <a:t>4/2/2013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D066-72DF-4C11-B27B-650793D18A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0B918E-EDE1-4DBE-8A02-A9AC0E26C9D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D066-72DF-4C11-B27B-650793D18AE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B918E-EDE1-4DBE-8A02-A9AC0E26C9D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D066-72DF-4C11-B27B-650793D18AE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60B918E-EDE1-4DBE-8A02-A9AC0E26C9DA}" type="datetimeFigureOut">
              <a:rPr lang="en-US" smtClean="0"/>
              <a:t>4/2/2013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6F0D066-72DF-4C11-B27B-650793D18AE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cenet.edu/news-room/Pages/Military-Guide-Onlin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cenet.edu/news-room/Pages/How-to-use-the-Military-Guide.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nscu.edu/collegesearch/index.php/vets/sea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ibill.v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Transfer credits from the military</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Documents and Settings\Crystal.Strouth\Local Settings\Temporary Internet Files\Content.IE5\K1KEFP1L\MP900423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37326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Crystal.Strouth\Local Settings\Temporary Internet Files\Content.IE5\K1KEFP1L\MP900423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467600" cy="373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9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Guide to the Evaluation of Education Experiences in the Armed Services can be found online:  </a:t>
            </a:r>
            <a:r>
              <a:rPr lang="en-US" dirty="0" smtClean="0">
                <a:hlinkClick r:id="rId2"/>
              </a:rPr>
              <a:t>http://www.acenet.edu/news-room/Pages/Military-Guide-Online.aspx</a:t>
            </a:r>
            <a:endParaRPr lang="en-US" dirty="0" smtClean="0"/>
          </a:p>
          <a:p>
            <a:r>
              <a:rPr lang="en-US" b="1" dirty="0" smtClean="0"/>
              <a:t>The Military Guide includes all evaluated courses and occupations from 1954 to the present.</a:t>
            </a:r>
            <a:endParaRPr lang="en-US" dirty="0" smtClean="0"/>
          </a:p>
        </p:txBody>
      </p:sp>
      <p:sp>
        <p:nvSpPr>
          <p:cNvPr id="2" name="Title 1"/>
          <p:cNvSpPr>
            <a:spLocks noGrp="1"/>
          </p:cNvSpPr>
          <p:nvPr>
            <p:ph type="title"/>
          </p:nvPr>
        </p:nvSpPr>
        <p:spPr/>
        <p:txBody>
          <a:bodyPr>
            <a:normAutofit fontScale="90000"/>
          </a:bodyPr>
          <a:lstStyle/>
          <a:p>
            <a:r>
              <a:rPr lang="en-US" dirty="0" smtClean="0"/>
              <a:t>But how do I know what was covered in a course?</a:t>
            </a:r>
            <a:endParaRPr lang="en-US" dirty="0"/>
          </a:p>
        </p:txBody>
      </p:sp>
      <p:pic>
        <p:nvPicPr>
          <p:cNvPr id="2050" name="Picture 2" descr="C:\Documents and Settings\Crystal.Strouth\Local Settings\Temporary Internet Files\Content.IE5\PPJQE2P2\MP9004141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287" y="4800600"/>
            <a:ext cx="73952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7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304800" y="304800"/>
            <a:ext cx="8382000" cy="5821363"/>
          </a:xfrm>
        </p:spPr>
        <p:txBody>
          <a:bodyPr>
            <a:normAutofit fontScale="25000" lnSpcReduction="20000"/>
          </a:bodyPr>
          <a:lstStyle/>
          <a:p>
            <a:r>
              <a:rPr lang="en-US" dirty="0" smtClean="0"/>
              <a:t>Course Exhibit</a:t>
            </a:r>
          </a:p>
          <a:p>
            <a:r>
              <a:rPr lang="en-US" sz="5300" dirty="0" smtClean="0"/>
              <a:t>	Back to Results    Print Page</a:t>
            </a:r>
          </a:p>
          <a:p>
            <a:r>
              <a:rPr lang="en-US" sz="5300" dirty="0" smtClean="0"/>
              <a:t>AR-0419-0057</a:t>
            </a:r>
          </a:p>
          <a:p>
            <a:endParaRPr lang="en-US" sz="5300" dirty="0" smtClean="0"/>
          </a:p>
          <a:p>
            <a:r>
              <a:rPr lang="en-US" sz="5300" dirty="0" smtClean="0"/>
              <a:t>BASIC FREIGHT TRAFFIC</a:t>
            </a:r>
          </a:p>
          <a:p>
            <a:endParaRPr lang="en-US" sz="5300" dirty="0" smtClean="0"/>
          </a:p>
          <a:p>
            <a:r>
              <a:rPr lang="en-US" sz="5300" dirty="0" smtClean="0"/>
              <a:t>Course Number: Version 1: 8C-F12/553-F1. Version 2: 8C-F12/553-F1.</a:t>
            </a:r>
          </a:p>
          <a:p>
            <a:endParaRPr lang="en-US" sz="5300" dirty="0" smtClean="0"/>
          </a:p>
          <a:p>
            <a:r>
              <a:rPr lang="en-US" sz="5300" dirty="0" smtClean="0"/>
              <a:t>Location: Transportation School, Fort Eustis, VA.</a:t>
            </a:r>
          </a:p>
          <a:p>
            <a:endParaRPr lang="en-US" sz="5300" dirty="0" smtClean="0"/>
          </a:p>
          <a:p>
            <a:r>
              <a:rPr lang="en-US" sz="5300" dirty="0" smtClean="0"/>
              <a:t>Length: Version 1: 2 weeks (28–71 hours). Version 2: 2 weeks (71 hours).</a:t>
            </a:r>
          </a:p>
          <a:p>
            <a:endParaRPr lang="en-US" sz="5300" dirty="0" smtClean="0"/>
          </a:p>
          <a:p>
            <a:r>
              <a:rPr lang="en-US" sz="5300" dirty="0" smtClean="0"/>
              <a:t>Exhibit Dates: Version 1: 10/92–6/08. Version 2: 11/08–Present.</a:t>
            </a:r>
          </a:p>
          <a:p>
            <a:endParaRPr lang="en-US" sz="5300" dirty="0" smtClean="0"/>
          </a:p>
          <a:p>
            <a:r>
              <a:rPr lang="en-US" sz="5300" dirty="0" smtClean="0"/>
              <a:t>Learning Outcomes: Version 1: Before 10/92 see AR-0419-0044. Upon completion of the course, the student will be able to move freight within the US and procure and evaluate commercial transportation services. Version 2: Upon completion of the course, the student will be able to know the roles of commercial carriers in freight movement; understand transportation management concepts, including quality control and security; understand the process of evaluating carrier performance; know the criteria for selecting carriers for freight, including freight charges; and plan and execute the movement of hazardous materials.</a:t>
            </a:r>
          </a:p>
          <a:p>
            <a:endParaRPr lang="en-US" sz="5300" dirty="0" smtClean="0"/>
          </a:p>
          <a:p>
            <a:r>
              <a:rPr lang="en-US" sz="5300" dirty="0" smtClean="0"/>
              <a:t>Instruction: Version 1: Lectures and practical exercises cover commercial transportation systems and procurement of services from commercial sources. Version 2: Practical exercises, discussion, classroom exercises, and lecture. General course topics include freight transportation and logistics.</a:t>
            </a:r>
          </a:p>
          <a:p>
            <a:endParaRPr lang="en-US" sz="5300" dirty="0" smtClean="0"/>
          </a:p>
          <a:p>
            <a:r>
              <a:rPr lang="en-US" sz="5300" dirty="0" smtClean="0"/>
              <a:t>Related Competencies: Version 2: Freight transportation topics include customer service, freight transportation industry overview, hazardous material transportation, introduction to freight transportation, management, operations analysis, planning, and security. Logistics topics include customer service, freight transportation industry overview, hazardous material transportation, introduction to freight transportation, management, operations analysis, planning, and security.</a:t>
            </a:r>
          </a:p>
          <a:p>
            <a:endParaRPr lang="en-US" sz="5300" dirty="0" smtClean="0"/>
          </a:p>
          <a:p>
            <a:r>
              <a:rPr lang="en-US" sz="5300" dirty="0" smtClean="0"/>
              <a:t>Credit Recommendation: Version 1: In the lower-division baccalaureate/associate degree category, 3 semester hours in transportation practices (10/00)(10/00). Version 2: In the lower-division baccalaureate/associate degree category, 3 semester hours in freight transportation or logistics (10/09)(10/09).</a:t>
            </a:r>
          </a:p>
          <a:p>
            <a:endParaRPr lang="en-US" dirty="0"/>
          </a:p>
        </p:txBody>
      </p:sp>
    </p:spTree>
    <p:extLst>
      <p:ext uri="{BB962C8B-B14F-4D97-AF65-F5344CB8AC3E}">
        <p14:creationId xmlns:p14="http://schemas.microsoft.com/office/powerpoint/2010/main" val="199259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Courses are evaluated by teams of at least three subject matter specialists (</a:t>
            </a:r>
            <a:r>
              <a:rPr lang="en-US" u="sng" dirty="0" smtClean="0">
                <a:effectLst/>
                <a:hlinkClick r:id="rId2" tooltip="Click to Continue &gt; by Coupon Companion Plugin"/>
              </a:rPr>
              <a:t>college and university</a:t>
            </a:r>
            <a:r>
              <a:rPr lang="en-US" dirty="0" smtClean="0"/>
              <a:t> professors, deans, and other academicians). Team members reach a consensus on the amount and category of credit to be recommended.</a:t>
            </a:r>
          </a:p>
          <a:p>
            <a:r>
              <a:rPr lang="en-US" dirty="0" smtClean="0"/>
              <a:t>Evaluation materials include the course syllabus, training materials, tests, textbooks, technical manuals, and examinations. Additional information may be obtained from discussions with instructors and program administrators, classroom observations, and examination of instructional equipment and laboratory facilities.</a:t>
            </a:r>
          </a:p>
          <a:p>
            <a:endParaRPr lang="en-US" dirty="0"/>
          </a:p>
        </p:txBody>
      </p:sp>
      <p:sp>
        <p:nvSpPr>
          <p:cNvPr id="2" name="Title 1"/>
          <p:cNvSpPr>
            <a:spLocks noGrp="1"/>
          </p:cNvSpPr>
          <p:nvPr>
            <p:ph type="title"/>
          </p:nvPr>
        </p:nvSpPr>
        <p:spPr/>
        <p:txBody>
          <a:bodyPr/>
          <a:lstStyle/>
          <a:p>
            <a:r>
              <a:rPr lang="en-US" dirty="0" smtClean="0"/>
              <a:t>How were the courses evaluated?</a:t>
            </a:r>
            <a:endParaRPr lang="en-US" dirty="0"/>
          </a:p>
        </p:txBody>
      </p:sp>
    </p:spTree>
    <p:extLst>
      <p:ext uri="{BB962C8B-B14F-4D97-AF65-F5344CB8AC3E}">
        <p14:creationId xmlns:p14="http://schemas.microsoft.com/office/powerpoint/2010/main" val="314656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t>Evaluators identify the skills, competencies, and knowledge required of service members in  a given occupation specialty and relate that demonstrated learning to the same attributes acquired by students who have completed a comparable postsecondary course or curriculum. </a:t>
            </a:r>
          </a:p>
          <a:p>
            <a:pPr marL="0" indent="0">
              <a:buNone/>
            </a:pPr>
            <a:r>
              <a:rPr lang="en-US" dirty="0" smtClean="0"/>
              <a:t>Because the evaluations are based on a comparison of learning outcomes, the amount of time a given enlisted service member may have spent acquiring occupational proficiency is not taken into consideration. The emphasis is on translating the learning demonstrated through occupational proficiency into terms used in formal civilian postsecondary education systems to recognize the same learning. </a:t>
            </a:r>
            <a:br>
              <a:rPr lang="en-US" dirty="0" smtClean="0"/>
            </a:br>
            <a:endParaRPr lang="en-US" dirty="0" smtClean="0"/>
          </a:p>
          <a:p>
            <a:endParaRPr lang="en-US" dirty="0"/>
          </a:p>
        </p:txBody>
      </p:sp>
      <p:sp>
        <p:nvSpPr>
          <p:cNvPr id="2" name="Title 1"/>
          <p:cNvSpPr>
            <a:spLocks noGrp="1"/>
          </p:cNvSpPr>
          <p:nvPr>
            <p:ph type="title"/>
          </p:nvPr>
        </p:nvSpPr>
        <p:spPr/>
        <p:txBody>
          <a:bodyPr/>
          <a:lstStyle/>
          <a:p>
            <a:r>
              <a:rPr lang="en-US" dirty="0" smtClean="0"/>
              <a:t>Occupational Evaluations</a:t>
            </a:r>
            <a:endParaRPr lang="en-US" dirty="0"/>
          </a:p>
        </p:txBody>
      </p:sp>
      <p:pic>
        <p:nvPicPr>
          <p:cNvPr id="1026" name="Picture 2" descr="C:\Documents and Settings\Crystal.Strouth\Local Settings\Temporary Internet Files\Content.IE5\PPJQE2P2\MP9004141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4876800"/>
            <a:ext cx="787420" cy="1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r>
              <a:rPr lang="en-US" dirty="0" smtClean="0"/>
              <a:t>Yes, as part of a MnSCU initiative, the diesel department and the administrative secretarial department have evaluated the Human Resource Specialist MOS and Light Vehicle Wheeled Mechanic MOS.</a:t>
            </a:r>
          </a:p>
          <a:p>
            <a:r>
              <a:rPr lang="en-US" dirty="0" smtClean="0"/>
              <a:t>Minnesota initiative developed VETS Veterans Education </a:t>
            </a:r>
            <a:r>
              <a:rPr lang="en-US" dirty="0"/>
              <a:t>Transfer System </a:t>
            </a:r>
            <a:r>
              <a:rPr lang="en-US" dirty="0">
                <a:hlinkClick r:id="rId2"/>
              </a:rPr>
              <a:t>http://</a:t>
            </a:r>
            <a:r>
              <a:rPr lang="en-US" dirty="0" smtClean="0">
                <a:hlinkClick r:id="rId2"/>
              </a:rPr>
              <a:t>www.mnscu.edu/collegesearch/index.php/vets/search</a:t>
            </a:r>
            <a:r>
              <a:rPr lang="en-US" dirty="0" smtClean="0"/>
              <a:t>.  Veterans can see how their courses/MOS will apply to programs.</a:t>
            </a:r>
            <a:endParaRPr lang="en-US" dirty="0"/>
          </a:p>
        </p:txBody>
      </p:sp>
      <p:sp>
        <p:nvSpPr>
          <p:cNvPr id="2" name="Title 1"/>
          <p:cNvSpPr>
            <a:spLocks noGrp="1"/>
          </p:cNvSpPr>
          <p:nvPr>
            <p:ph type="title"/>
          </p:nvPr>
        </p:nvSpPr>
        <p:spPr/>
        <p:txBody>
          <a:bodyPr>
            <a:normAutofit fontScale="90000"/>
          </a:bodyPr>
          <a:lstStyle/>
          <a:p>
            <a:r>
              <a:rPr lang="en-US" dirty="0" smtClean="0"/>
              <a:t>Have some credits already been evaluated by Minnesota West?</a:t>
            </a:r>
            <a:endParaRPr lang="en-US" dirty="0"/>
          </a:p>
        </p:txBody>
      </p:sp>
    </p:spTree>
    <p:extLst>
      <p:ext uri="{BB962C8B-B14F-4D97-AF65-F5344CB8AC3E}">
        <p14:creationId xmlns:p14="http://schemas.microsoft.com/office/powerpoint/2010/main" val="198835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With permission of the provost/dean of </a:t>
            </a:r>
            <a:r>
              <a:rPr lang="en-US" smtClean="0"/>
              <a:t>technical education, </a:t>
            </a:r>
            <a:r>
              <a:rPr lang="en-US" dirty="0" smtClean="0"/>
              <a:t>it is possible to give partial credit and develop a special topics course to cover the missing portion</a:t>
            </a:r>
            <a:r>
              <a:rPr lang="en-US" smtClean="0"/>
              <a:t>.  </a:t>
            </a:r>
          </a:p>
          <a:p>
            <a:r>
              <a:rPr lang="en-US" smtClean="0"/>
              <a:t>For </a:t>
            </a:r>
            <a:r>
              <a:rPr lang="en-US" dirty="0" smtClean="0"/>
              <a:t>example, a student has covered most of the material in RNEW 1115 but is missing an important topic.  You could give 2 credits for RNEW 1115 and require a 1 credit special topics course.  </a:t>
            </a:r>
            <a:endParaRPr lang="en-US" dirty="0"/>
          </a:p>
        </p:txBody>
      </p:sp>
      <p:sp>
        <p:nvSpPr>
          <p:cNvPr id="2" name="Title 1"/>
          <p:cNvSpPr>
            <a:spLocks noGrp="1"/>
          </p:cNvSpPr>
          <p:nvPr>
            <p:ph type="title"/>
          </p:nvPr>
        </p:nvSpPr>
        <p:spPr/>
        <p:txBody>
          <a:bodyPr>
            <a:normAutofit fontScale="90000"/>
          </a:bodyPr>
          <a:lstStyle/>
          <a:p>
            <a:r>
              <a:rPr lang="en-US" dirty="0" smtClean="0"/>
              <a:t>What if a military course has only covered part of my course content?</a:t>
            </a:r>
            <a:endParaRPr lang="en-US" dirty="0"/>
          </a:p>
        </p:txBody>
      </p:sp>
    </p:spTree>
    <p:extLst>
      <p:ext uri="{BB962C8B-B14F-4D97-AF65-F5344CB8AC3E}">
        <p14:creationId xmlns:p14="http://schemas.microsoft.com/office/powerpoint/2010/main" val="3406664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0" y="6080443"/>
            <a:ext cx="50800" cy="45719"/>
          </a:xfrm>
        </p:spPr>
        <p:txBody>
          <a:bodyPr>
            <a:normAutofit fontScale="25000" lnSpcReduction="20000"/>
          </a:bodyPr>
          <a:lstStyle/>
          <a:p>
            <a:endParaRPr lang="en-US" dirty="0"/>
          </a:p>
        </p:txBody>
      </p:sp>
      <p:sp>
        <p:nvSpPr>
          <p:cNvPr id="2" name="Title 1"/>
          <p:cNvSpPr>
            <a:spLocks noGrp="1"/>
          </p:cNvSpPr>
          <p:nvPr>
            <p:ph type="title"/>
          </p:nvPr>
        </p:nvSpPr>
        <p:spPr/>
        <p:txBody>
          <a:bodyPr>
            <a:noAutofit/>
          </a:bodyPr>
          <a:lstStyle/>
          <a:p>
            <a:r>
              <a:rPr lang="en-US" sz="2800" dirty="0" smtClean="0"/>
              <a:t>Free guide for students at </a:t>
            </a:r>
            <a:br>
              <a:rPr lang="en-US" sz="2800" dirty="0" smtClean="0"/>
            </a:br>
            <a:r>
              <a:rPr lang="en-US" sz="2800" dirty="0" smtClean="0"/>
              <a:t>http://www.acenet.edu/news-room/Pages/Military-Transfer-Guide.aspx</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600199"/>
            <a:ext cx="64198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74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My Military Education – developed by Minnesota</a:t>
            </a:r>
            <a:endParaRPr lang="en-US" dirty="0"/>
          </a:p>
        </p:txBody>
      </p:sp>
      <p:sp>
        <p:nvSpPr>
          <p:cNvPr id="2" name="Title 1"/>
          <p:cNvSpPr>
            <a:spLocks noGrp="1"/>
          </p:cNvSpPr>
          <p:nvPr>
            <p:ph type="title"/>
          </p:nvPr>
        </p:nvSpPr>
        <p:spPr/>
        <p:txBody>
          <a:bodyPr>
            <a:normAutofit fontScale="90000"/>
          </a:bodyPr>
          <a:lstStyle/>
          <a:p>
            <a:r>
              <a:rPr lang="en-US" dirty="0" smtClean="0"/>
              <a:t>More helpful information for veterans</a:t>
            </a:r>
            <a:r>
              <a:rPr lang="en-US"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747963"/>
            <a:ext cx="7048500"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747963"/>
            <a:ext cx="70485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585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solidFill>
                  <a:srgbClr val="002060"/>
                </a:solidFill>
                <a:hlinkClick r:id="rId2"/>
              </a:rPr>
              <a:t>www.gibill.va.gov</a:t>
            </a:r>
            <a:r>
              <a:rPr lang="en-US" dirty="0" smtClean="0"/>
              <a:t> – developed by the US </a:t>
            </a:r>
            <a:r>
              <a:rPr lang="en-US" dirty="0" err="1" smtClean="0"/>
              <a:t>Dept</a:t>
            </a:r>
            <a:r>
              <a:rPr lang="en-US" dirty="0" smtClean="0"/>
              <a:t> of Veterans Affairs</a:t>
            </a:r>
          </a:p>
          <a:p>
            <a:endParaRPr lang="en-US" dirty="0"/>
          </a:p>
        </p:txBody>
      </p:sp>
      <p:sp>
        <p:nvSpPr>
          <p:cNvPr id="2" name="Title 1"/>
          <p:cNvSpPr>
            <a:spLocks noGrp="1"/>
          </p:cNvSpPr>
          <p:nvPr>
            <p:ph type="title"/>
          </p:nvPr>
        </p:nvSpPr>
        <p:spPr/>
        <p:txBody>
          <a:bodyPr>
            <a:normAutofit/>
          </a:bodyPr>
          <a:lstStyle/>
          <a:p>
            <a:r>
              <a:rPr lang="en-US" dirty="0" smtClean="0">
                <a:solidFill>
                  <a:schemeClr val="tx1"/>
                </a:solidFill>
              </a:rPr>
              <a:t>	</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6858000" cy="512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63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Veterans can request their military transcript over the web at </a:t>
            </a:r>
            <a:r>
              <a:rPr lang="en-US" dirty="0"/>
              <a:t>https://</a:t>
            </a:r>
            <a:r>
              <a:rPr lang="en-US" dirty="0" smtClean="0"/>
              <a:t>jst.doded.mil/smart/dodMandatoryBanner.do.  </a:t>
            </a:r>
          </a:p>
          <a:p>
            <a:r>
              <a:rPr lang="en-US" dirty="0" smtClean="0"/>
              <a:t>There is no charge to the veteran for an official military transcript.</a:t>
            </a:r>
          </a:p>
        </p:txBody>
      </p:sp>
      <p:sp>
        <p:nvSpPr>
          <p:cNvPr id="2" name="Title 1"/>
          <p:cNvSpPr>
            <a:spLocks noGrp="1"/>
          </p:cNvSpPr>
          <p:nvPr>
            <p:ph type="title"/>
          </p:nvPr>
        </p:nvSpPr>
        <p:spPr/>
        <p:txBody>
          <a:bodyPr>
            <a:normAutofit fontScale="90000"/>
          </a:bodyPr>
          <a:lstStyle/>
          <a:p>
            <a:r>
              <a:rPr lang="en-US" dirty="0" smtClean="0"/>
              <a:t>How does a student request a military transcript?</a:t>
            </a:r>
            <a:endParaRPr lang="en-US" dirty="0"/>
          </a:p>
        </p:txBody>
      </p:sp>
    </p:spTree>
    <p:extLst>
      <p:ext uri="{BB962C8B-B14F-4D97-AF65-F5344CB8AC3E}">
        <p14:creationId xmlns:p14="http://schemas.microsoft.com/office/powerpoint/2010/main" val="3167460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If a student is receiving VA benefits, the military requires us to give credit where appropriate towards a veteran’s educational program.  The government has saved $150 million in military benefits because military credits have been applied towards college programs. </a:t>
            </a:r>
          </a:p>
          <a:p>
            <a:r>
              <a:rPr lang="en-US" dirty="0" smtClean="0"/>
              <a:t>We should not transfer in credits if they do not apply to the veteran’s program of study – max time frame and veterans </a:t>
            </a:r>
            <a:r>
              <a:rPr lang="en-US" smtClean="0"/>
              <a:t>benefits limitations. </a:t>
            </a:r>
            <a:endParaRPr lang="en-US" dirty="0" smtClean="0"/>
          </a:p>
          <a:p>
            <a:r>
              <a:rPr lang="en-US" dirty="0" smtClean="0"/>
              <a:t>Keep our transfer policy in mind – 5 year time limit on technical courses.</a:t>
            </a:r>
            <a:endParaRPr lang="en-US" dirty="0"/>
          </a:p>
        </p:txBody>
      </p:sp>
      <p:sp>
        <p:nvSpPr>
          <p:cNvPr id="2" name="Title 1"/>
          <p:cNvSpPr>
            <a:spLocks noGrp="1"/>
          </p:cNvSpPr>
          <p:nvPr>
            <p:ph type="title"/>
          </p:nvPr>
        </p:nvSpPr>
        <p:spPr/>
        <p:txBody>
          <a:bodyPr>
            <a:normAutofit fontScale="90000"/>
          </a:bodyPr>
          <a:lstStyle/>
          <a:p>
            <a:r>
              <a:rPr lang="en-US" smtClean="0"/>
              <a:t>Why should </a:t>
            </a:r>
            <a:r>
              <a:rPr lang="en-US" dirty="0" smtClean="0"/>
              <a:t>I look at a military transcript?</a:t>
            </a:r>
            <a:endParaRPr lang="en-US" dirty="0"/>
          </a:p>
        </p:txBody>
      </p:sp>
    </p:spTree>
    <p:extLst>
      <p:ext uri="{BB962C8B-B14F-4D97-AF65-F5344CB8AC3E}">
        <p14:creationId xmlns:p14="http://schemas.microsoft.com/office/powerpoint/2010/main" val="4097018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Effective February 2013, a new military transcript called the Joint Services Transcript because available.  The JST is one official standardized military transcript for the Army, Marines, Navy, and Coast Guard.</a:t>
            </a:r>
          </a:p>
          <a:p>
            <a:r>
              <a:rPr lang="en-US" dirty="0"/>
              <a:t>The Air Force will continue to use the Community College of the Air Force for their transcripts.</a:t>
            </a:r>
          </a:p>
          <a:p>
            <a:endParaRPr lang="en-US" dirty="0" smtClean="0"/>
          </a:p>
          <a:p>
            <a:endParaRPr lang="en-US" dirty="0"/>
          </a:p>
        </p:txBody>
      </p:sp>
      <p:sp>
        <p:nvSpPr>
          <p:cNvPr id="2" name="Title 1"/>
          <p:cNvSpPr>
            <a:spLocks noGrp="1"/>
          </p:cNvSpPr>
          <p:nvPr>
            <p:ph type="title"/>
          </p:nvPr>
        </p:nvSpPr>
        <p:spPr/>
        <p:txBody>
          <a:bodyPr/>
          <a:lstStyle/>
          <a:p>
            <a:r>
              <a:rPr lang="en-US" dirty="0" smtClean="0"/>
              <a:t>Military transcript by branch	</a:t>
            </a:r>
            <a:endParaRPr lang="en-US" dirty="0"/>
          </a:p>
        </p:txBody>
      </p:sp>
    </p:spTree>
    <p:extLst>
      <p:ext uri="{BB962C8B-B14F-4D97-AF65-F5344CB8AC3E}">
        <p14:creationId xmlns:p14="http://schemas.microsoft.com/office/powerpoint/2010/main" val="1749873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Sample transcripts can be viewed online</a:t>
            </a:r>
          </a:p>
          <a:p>
            <a:r>
              <a:rPr lang="en-US" dirty="0"/>
              <a:t>http://www.acenet.edu/news-room/Pages/Transcripts-for-Military-Personnel.aspx</a:t>
            </a:r>
          </a:p>
        </p:txBody>
      </p:sp>
      <p:sp>
        <p:nvSpPr>
          <p:cNvPr id="2" name="Title 1"/>
          <p:cNvSpPr>
            <a:spLocks noGrp="1"/>
          </p:cNvSpPr>
          <p:nvPr>
            <p:ph type="title"/>
          </p:nvPr>
        </p:nvSpPr>
        <p:spPr/>
        <p:txBody>
          <a:bodyPr>
            <a:normAutofit fontScale="90000"/>
          </a:bodyPr>
          <a:lstStyle/>
          <a:p>
            <a:r>
              <a:rPr lang="en-US" dirty="0" smtClean="0"/>
              <a:t>What does a military transcript look like?</a:t>
            </a:r>
            <a:endParaRPr lang="en-US" dirty="0"/>
          </a:p>
        </p:txBody>
      </p:sp>
    </p:spTree>
    <p:extLst>
      <p:ext uri="{BB962C8B-B14F-4D97-AF65-F5344CB8AC3E}">
        <p14:creationId xmlns:p14="http://schemas.microsoft.com/office/powerpoint/2010/main" val="3739450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Personal service member data</a:t>
            </a:r>
          </a:p>
          <a:p>
            <a:r>
              <a:rPr lang="en-US" dirty="0" smtClean="0"/>
              <a:t>Military course completions — all courses that have been evaluated by ACE, with full descriptions and credit recommendations</a:t>
            </a:r>
          </a:p>
          <a:p>
            <a:r>
              <a:rPr lang="en-US" dirty="0" smtClean="0"/>
              <a:t>Military occupations — full descriptions, skill levels, and credit recommendations</a:t>
            </a:r>
          </a:p>
          <a:p>
            <a:r>
              <a:rPr lang="en-US" dirty="0" smtClean="0"/>
              <a:t>College-level test scores — CLEP, DSSTs, NCPACE, ACT/PEP, and Excelsior Test score data and</a:t>
            </a:r>
          </a:p>
          <a:p>
            <a:r>
              <a:rPr lang="en-US" dirty="0" smtClean="0"/>
              <a:t>Other Learning Experiences — additional completed courses and occupations not evaluated by ACE for college credit.</a:t>
            </a:r>
          </a:p>
          <a:p>
            <a:endParaRPr lang="en-US" dirty="0"/>
          </a:p>
        </p:txBody>
      </p:sp>
      <p:sp>
        <p:nvSpPr>
          <p:cNvPr id="2" name="Title 1"/>
          <p:cNvSpPr>
            <a:spLocks noGrp="1"/>
          </p:cNvSpPr>
          <p:nvPr>
            <p:ph type="title"/>
          </p:nvPr>
        </p:nvSpPr>
        <p:spPr/>
        <p:txBody>
          <a:bodyPr>
            <a:normAutofit fontScale="90000"/>
          </a:bodyPr>
          <a:lstStyle/>
          <a:p>
            <a:r>
              <a:rPr lang="en-US" dirty="0" smtClean="0"/>
              <a:t>What information is found on a military transcript?</a:t>
            </a:r>
            <a:endParaRPr lang="en-US" dirty="0"/>
          </a:p>
        </p:txBody>
      </p:sp>
    </p:spTree>
    <p:extLst>
      <p:ext uri="{BB962C8B-B14F-4D97-AF65-F5344CB8AC3E}">
        <p14:creationId xmlns:p14="http://schemas.microsoft.com/office/powerpoint/2010/main" val="32717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smtClean="0"/>
              <a:t>MOS stands for Military Occupational Specialty.  It is a job description for a service member.</a:t>
            </a:r>
          </a:p>
          <a:p>
            <a:pPr marL="0" indent="0">
              <a:buNone/>
            </a:pPr>
            <a:r>
              <a:rPr lang="en-US" dirty="0" smtClean="0"/>
              <a:t>All occupations have ACE ID numbers beginning with 3 letter codes that identify the service.</a:t>
            </a:r>
          </a:p>
          <a:p>
            <a:r>
              <a:rPr lang="en-US" dirty="0" smtClean="0"/>
              <a:t>MOS means an Army occupation </a:t>
            </a:r>
          </a:p>
          <a:p>
            <a:r>
              <a:rPr lang="en-US" dirty="0" smtClean="0"/>
              <a:t>NER is a Navy rating </a:t>
            </a:r>
          </a:p>
          <a:p>
            <a:r>
              <a:rPr lang="en-US" dirty="0" smtClean="0"/>
              <a:t>NEC is a Navy Enlisted Classification </a:t>
            </a:r>
          </a:p>
          <a:p>
            <a:r>
              <a:rPr lang="en-US" dirty="0" smtClean="0"/>
              <a:t>NWO is a Navy Warrant Officer </a:t>
            </a:r>
          </a:p>
          <a:p>
            <a:r>
              <a:rPr lang="en-US" dirty="0" smtClean="0"/>
              <a:t>LDO is a Navy Limited Duty Officer </a:t>
            </a:r>
          </a:p>
          <a:p>
            <a:r>
              <a:rPr lang="en-US" dirty="0" smtClean="0"/>
              <a:t>MCE is a Marine Corps enlisted occupation </a:t>
            </a:r>
          </a:p>
          <a:p>
            <a:r>
              <a:rPr lang="en-US" dirty="0" smtClean="0"/>
              <a:t>MCO is a Marine Corps Warrant Officer </a:t>
            </a:r>
          </a:p>
          <a:p>
            <a:r>
              <a:rPr lang="en-US" dirty="0" smtClean="0"/>
              <a:t>CGR is a Coast Guard rating and </a:t>
            </a:r>
          </a:p>
          <a:p>
            <a:r>
              <a:rPr lang="en-US" dirty="0" smtClean="0"/>
              <a:t>CGW is a Coast Guard Warrant Officer.</a:t>
            </a:r>
          </a:p>
          <a:p>
            <a:endParaRPr lang="en-US" dirty="0" smtClean="0"/>
          </a:p>
        </p:txBody>
      </p:sp>
      <p:sp>
        <p:nvSpPr>
          <p:cNvPr id="2" name="Title 1"/>
          <p:cNvSpPr>
            <a:spLocks noGrp="1"/>
          </p:cNvSpPr>
          <p:nvPr>
            <p:ph type="title"/>
          </p:nvPr>
        </p:nvSpPr>
        <p:spPr/>
        <p:txBody>
          <a:bodyPr>
            <a:normAutofit/>
          </a:bodyPr>
          <a:lstStyle/>
          <a:p>
            <a:r>
              <a:rPr lang="en-US" dirty="0" smtClean="0"/>
              <a:t>What is an MOS?</a:t>
            </a:r>
            <a:endParaRPr lang="en-US" dirty="0"/>
          </a:p>
        </p:txBody>
      </p:sp>
    </p:spTree>
    <p:extLst>
      <p:ext uri="{BB962C8B-B14F-4D97-AF65-F5344CB8AC3E}">
        <p14:creationId xmlns:p14="http://schemas.microsoft.com/office/powerpoint/2010/main" val="216544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is an actual course offered by a branch of the military.</a:t>
            </a:r>
          </a:p>
          <a:p>
            <a:r>
              <a:rPr lang="en-US" dirty="0" smtClean="0"/>
              <a:t>AR is Army</a:t>
            </a:r>
          </a:p>
          <a:p>
            <a:r>
              <a:rPr lang="en-US" dirty="0" smtClean="0"/>
              <a:t>NV is Navy</a:t>
            </a:r>
          </a:p>
          <a:p>
            <a:r>
              <a:rPr lang="en-US" dirty="0" smtClean="0"/>
              <a:t>MC is Marine Corps</a:t>
            </a:r>
          </a:p>
          <a:p>
            <a:r>
              <a:rPr lang="en-US" dirty="0" smtClean="0"/>
              <a:t>AF is Air Force</a:t>
            </a:r>
          </a:p>
          <a:p>
            <a:r>
              <a:rPr lang="en-US" dirty="0" smtClean="0"/>
              <a:t>CG is Coast Guard and</a:t>
            </a:r>
          </a:p>
          <a:p>
            <a:r>
              <a:rPr lang="en-US" dirty="0" smtClean="0"/>
              <a:t>DD is Department of Defense.</a:t>
            </a:r>
          </a:p>
          <a:p>
            <a:endParaRPr lang="en-US" dirty="0"/>
          </a:p>
        </p:txBody>
      </p:sp>
      <p:sp>
        <p:nvSpPr>
          <p:cNvPr id="2" name="Title 1"/>
          <p:cNvSpPr>
            <a:spLocks noGrp="1"/>
          </p:cNvSpPr>
          <p:nvPr>
            <p:ph type="title"/>
          </p:nvPr>
        </p:nvSpPr>
        <p:spPr/>
        <p:txBody>
          <a:bodyPr/>
          <a:lstStyle/>
          <a:p>
            <a:r>
              <a:rPr lang="en-US" dirty="0" smtClean="0"/>
              <a:t>What is a military course?</a:t>
            </a:r>
            <a:endParaRPr lang="en-US" dirty="0"/>
          </a:p>
        </p:txBody>
      </p:sp>
      <p:pic>
        <p:nvPicPr>
          <p:cNvPr id="3074" name="Picture 2" descr="C:\Documents and Settings\Crystal.Strouth\Local Settings\Temporary Internet Files\Content.IE5\K1KEFP1L\MP900422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10200"/>
            <a:ext cx="1933575" cy="129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American College on Education (ACE) has evaluated military courses and occupations and their recommendation can be found on the joint services transcript.</a:t>
            </a:r>
          </a:p>
          <a:p>
            <a:r>
              <a:rPr lang="en-US" dirty="0" smtClean="0"/>
              <a:t>If two courses or MOS give credit for the same topic, do not add them together.  For example, one course may give 3 credits for computer applications and another give 2.  You would give the student 3 credits.</a:t>
            </a:r>
            <a:endParaRPr lang="en-US" dirty="0"/>
          </a:p>
        </p:txBody>
      </p:sp>
      <p:sp>
        <p:nvSpPr>
          <p:cNvPr id="2" name="Title 1"/>
          <p:cNvSpPr>
            <a:spLocks noGrp="1"/>
          </p:cNvSpPr>
          <p:nvPr>
            <p:ph type="title"/>
          </p:nvPr>
        </p:nvSpPr>
        <p:spPr/>
        <p:txBody>
          <a:bodyPr>
            <a:normAutofit fontScale="90000"/>
          </a:bodyPr>
          <a:lstStyle/>
          <a:p>
            <a:r>
              <a:rPr lang="en-US" dirty="0" smtClean="0"/>
              <a:t>How do I evaluate a military credit?</a:t>
            </a:r>
            <a:endParaRPr lang="en-US" dirty="0"/>
          </a:p>
        </p:txBody>
      </p:sp>
    </p:spTree>
    <p:extLst>
      <p:ext uri="{BB962C8B-B14F-4D97-AF65-F5344CB8AC3E}">
        <p14:creationId xmlns:p14="http://schemas.microsoft.com/office/powerpoint/2010/main" val="595698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291</TotalTime>
  <Words>818</Words>
  <Application>Microsoft Office PowerPoint</Application>
  <PresentationFormat>On-screen Show (4:3)</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Transfer credits from the military</vt:lpstr>
      <vt:lpstr>How does a student request a military transcript?</vt:lpstr>
      <vt:lpstr>Why should I look at a military transcript?</vt:lpstr>
      <vt:lpstr>Military transcript by branch </vt:lpstr>
      <vt:lpstr>What does a military transcript look like?</vt:lpstr>
      <vt:lpstr>What information is found on a military transcript?</vt:lpstr>
      <vt:lpstr>What is an MOS?</vt:lpstr>
      <vt:lpstr>What is a military course?</vt:lpstr>
      <vt:lpstr>How do I evaluate a military credit?</vt:lpstr>
      <vt:lpstr>But how do I know what was covered in a course?</vt:lpstr>
      <vt:lpstr>PowerPoint Presentation</vt:lpstr>
      <vt:lpstr>How were the courses evaluated?</vt:lpstr>
      <vt:lpstr>Occupational Evaluations</vt:lpstr>
      <vt:lpstr>Have some credits already been evaluated by Minnesota West?</vt:lpstr>
      <vt:lpstr>What if a military course has only covered part of my course content?</vt:lpstr>
      <vt:lpstr>Free guide for students at  http://www.acenet.edu/news-room/Pages/Military-Transfer-Guide.aspx</vt:lpstr>
      <vt:lpstr>More helpful information for veterans </vt:lpstr>
      <vt:lpstr> </vt:lpstr>
    </vt:vector>
  </TitlesOfParts>
  <Company>mnwest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credits from the military</dc:title>
  <dc:creator>Crystal.Strouth</dc:creator>
  <cp:lastModifiedBy>JoAnn</cp:lastModifiedBy>
  <cp:revision>28</cp:revision>
  <dcterms:created xsi:type="dcterms:W3CDTF">2013-02-13T20:37:22Z</dcterms:created>
  <dcterms:modified xsi:type="dcterms:W3CDTF">2013-04-02T21:05:22Z</dcterms:modified>
</cp:coreProperties>
</file>